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45"/>
  </p:notesMasterIdLst>
  <p:sldIdLst>
    <p:sldId id="256" r:id="rId2"/>
    <p:sldId id="297" r:id="rId3"/>
    <p:sldId id="277" r:id="rId4"/>
    <p:sldId id="258" r:id="rId5"/>
    <p:sldId id="314" r:id="rId6"/>
    <p:sldId id="313" r:id="rId7"/>
    <p:sldId id="278" r:id="rId8"/>
    <p:sldId id="259" r:id="rId9"/>
    <p:sldId id="311" r:id="rId10"/>
    <p:sldId id="279" r:id="rId11"/>
    <p:sldId id="283" r:id="rId12"/>
    <p:sldId id="289" r:id="rId13"/>
    <p:sldId id="294" r:id="rId14"/>
    <p:sldId id="319" r:id="rId15"/>
    <p:sldId id="293" r:id="rId16"/>
    <p:sldId id="296" r:id="rId17"/>
    <p:sldId id="280" r:id="rId18"/>
    <p:sldId id="261" r:id="rId19"/>
    <p:sldId id="281" r:id="rId20"/>
    <p:sldId id="262" r:id="rId21"/>
    <p:sldId id="298" r:id="rId22"/>
    <p:sldId id="299" r:id="rId23"/>
    <p:sldId id="304" r:id="rId24"/>
    <p:sldId id="305" r:id="rId25"/>
    <p:sldId id="306" r:id="rId26"/>
    <p:sldId id="307" r:id="rId27"/>
    <p:sldId id="308" r:id="rId28"/>
    <p:sldId id="318" r:id="rId29"/>
    <p:sldId id="315" r:id="rId30"/>
    <p:sldId id="317" r:id="rId31"/>
    <p:sldId id="316" r:id="rId32"/>
    <p:sldId id="309" r:id="rId33"/>
    <p:sldId id="282" r:id="rId34"/>
    <p:sldId id="263" r:id="rId35"/>
    <p:sldId id="291" r:id="rId36"/>
    <p:sldId id="292" r:id="rId37"/>
    <p:sldId id="312" r:id="rId38"/>
    <p:sldId id="284" r:id="rId39"/>
    <p:sldId id="264" r:id="rId40"/>
    <p:sldId id="285" r:id="rId41"/>
    <p:sldId id="290" r:id="rId42"/>
    <p:sldId id="286" r:id="rId43"/>
    <p:sldId id="287" r:id="rId44"/>
  </p:sldIdLst>
  <p:sldSz cx="18288000" cy="10287000"/>
  <p:notesSz cx="6858000" cy="9144000"/>
  <p:embeddedFontLst>
    <p:embeddedFont>
      <p:font typeface="セザンヌ Bold" panose="020B0600070205080204" charset="-128"/>
      <p:regular r:id="rId46"/>
    </p:embeddedFont>
    <p:embeddedFont>
      <p:font typeface="セザンヌ Ultra-Bold" panose="020B0600070205080204" charset="-128"/>
      <p:regular r:id="rId47"/>
    </p:embeddedFont>
    <p:embeddedFont>
      <p:font typeface="Cambria Math" panose="02040503050406030204" pitchFamily="18" charset="0"/>
      <p:regular r:id="rId48"/>
    </p:embeddedFont>
    <p:embeddedFont>
      <p:font typeface="游ゴシック" panose="020B0400000000000000" pitchFamily="50" charset="-128"/>
      <p:regular r:id="rId49"/>
      <p:bold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4622" autoAdjust="0"/>
  </p:normalViewPr>
  <p:slideViewPr>
    <p:cSldViewPr>
      <p:cViewPr varScale="1">
        <p:scale>
          <a:sx n="52" d="100"/>
          <a:sy n="52" d="100"/>
        </p:scale>
        <p:origin x="773"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B69248-49E3-4D4E-9F65-6C293C0CD97B}" type="datetimeFigureOut">
              <a:rPr kumimoji="1" lang="ja-JP" altLang="en-US" smtClean="0"/>
              <a:t>2025/9/18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756BB9-4FCF-4704-B219-5EF0390294C2}" type="slidenum">
              <a:rPr kumimoji="1" lang="ja-JP" altLang="en-US" smtClean="0"/>
              <a:t>‹#›</a:t>
            </a:fld>
            <a:endParaRPr kumimoji="1" lang="ja-JP" altLang="en-US"/>
          </a:p>
        </p:txBody>
      </p:sp>
    </p:spTree>
    <p:extLst>
      <p:ext uri="{BB962C8B-B14F-4D97-AF65-F5344CB8AC3E}">
        <p14:creationId xmlns:p14="http://schemas.microsoft.com/office/powerpoint/2010/main" val="22963229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6817D3-7FFB-4EC0-BC24-623E9D070297}"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310A6-B525-44A2-BC35-0ABA91EA1B41}"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4C240B-2FAC-4D75-BE80-A370D4059E11}"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3A949-9F7E-4F19-9ED7-CA90A0201A3D}"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8354B-C0A0-4CA6-AA14-4666D74D8696}"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1B1C66F-ED54-4FE0-BF04-34A8DE3875A8}"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88D4FE-8F13-4AA6-A589-2929B7C0DE8B}" type="datetime1">
              <a:rPr lang="en-US" altLang="ja-JP" smtClean="0"/>
              <a:t>9/18/2025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CDF60F-36C1-4C51-B39D-8237D557F010}" type="datetime1">
              <a:rPr lang="en-US" altLang="ja-JP" smtClean="0"/>
              <a:t>9/18/2025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B0C60-D2C1-4749-85CD-C696A2C37D67}" type="datetime1">
              <a:rPr lang="en-US" altLang="ja-JP" smtClean="0"/>
              <a:t>9/18/2025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5544800" y="9563100"/>
            <a:ext cx="2133600" cy="365125"/>
          </a:xfrm>
        </p:spPr>
        <p:txBody>
          <a:bodyPr/>
          <a:lstStyle>
            <a:lvl1pPr>
              <a:defRPr sz="1600">
                <a:solidFill>
                  <a:schemeClr val="tx1"/>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16BB0C-F35B-4AB7-BEC7-1A69095DB331}"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CB999C-D0F3-435A-A85A-2CFE0135777A}"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D02C08-EDD7-4648-9FBB-45F8458C2DFF}" type="datetime1">
              <a:rPr lang="en-US" altLang="ja-JP" smtClean="0"/>
              <a:t>9/18/2025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hyperlink" Target="https://www.nhk.or.jp/senkyo/database/sangiin/2025/san-structure/"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648479" y="8870986"/>
            <a:ext cx="19584957" cy="0"/>
          </a:xfrm>
          <a:prstGeom prst="line">
            <a:avLst/>
          </a:prstGeom>
          <a:ln w="19050" cap="flat">
            <a:solidFill>
              <a:srgbClr val="CDCDCD"/>
            </a:solidFill>
            <a:prstDash val="solid"/>
            <a:headEnd type="none" w="sm" len="sm"/>
            <a:tailEnd type="none" w="sm" len="sm"/>
          </a:ln>
        </p:spPr>
        <p:txBody>
          <a:bodyPr/>
          <a:lstStyle/>
          <a:p>
            <a:endParaRPr lang="ja-JP" altLang="en-US"/>
          </a:p>
        </p:txBody>
      </p:sp>
      <p:sp>
        <p:nvSpPr>
          <p:cNvPr id="30" name="TextBox 30"/>
          <p:cNvSpPr txBox="1"/>
          <p:nvPr/>
        </p:nvSpPr>
        <p:spPr>
          <a:xfrm>
            <a:off x="2988021" y="4561641"/>
            <a:ext cx="12311956" cy="1163717"/>
          </a:xfrm>
          <a:prstGeom prst="rect">
            <a:avLst/>
          </a:prstGeom>
        </p:spPr>
        <p:txBody>
          <a:bodyPr wrap="square" lIns="0" tIns="0" rIns="0" bIns="0" rtlCol="0" anchor="t">
            <a:spAutoFit/>
          </a:bodyPr>
          <a:lstStyle/>
          <a:p>
            <a:pPr lvl="0" algn="ctr">
              <a:lnSpc>
                <a:spcPts val="4800"/>
              </a:lnSpc>
              <a:spcBef>
                <a:spcPct val="0"/>
              </a:spcBef>
            </a:pPr>
            <a:r>
              <a:rPr lang="ja-JP" altLang="en-US" sz="3200" b="1" dirty="0">
                <a:latin typeface="+mn-ea"/>
              </a:rPr>
              <a:t>２０２５年参議院選挙の候補者別得票数</a:t>
            </a:r>
            <a:r>
              <a:rPr lang="en-US" altLang="ja-JP" sz="3200" b="1" dirty="0">
                <a:latin typeface="+mn-ea"/>
              </a:rPr>
              <a:t>(</a:t>
            </a:r>
            <a:r>
              <a:rPr lang="ja-JP" altLang="en-US" sz="3200" b="1" dirty="0">
                <a:latin typeface="+mn-ea"/>
              </a:rPr>
              <a:t>選挙区</a:t>
            </a:r>
            <a:r>
              <a:rPr lang="en-US" altLang="ja-JP" sz="3200" b="1" dirty="0">
                <a:latin typeface="+mn-ea"/>
              </a:rPr>
              <a:t>)</a:t>
            </a:r>
            <a:r>
              <a:rPr lang="ja-JP" altLang="en-US" sz="3200" b="1" spc="120" dirty="0">
                <a:latin typeface="+mn-ea"/>
                <a:cs typeface="セザンヌ Bold"/>
                <a:sym typeface="セザンヌ Bold"/>
              </a:rPr>
              <a:t>のデータを活用した</a:t>
            </a:r>
            <a:endParaRPr lang="en-US" altLang="ja-JP" sz="3200" b="1" spc="120" dirty="0">
              <a:latin typeface="+mn-ea"/>
              <a:cs typeface="セザンヌ Bold"/>
              <a:sym typeface="セザンヌ Bold"/>
            </a:endParaRPr>
          </a:p>
          <a:p>
            <a:pPr marL="0" lvl="0" indent="0" algn="ctr">
              <a:lnSpc>
                <a:spcPts val="4800"/>
              </a:lnSpc>
              <a:spcBef>
                <a:spcPct val="0"/>
              </a:spcBef>
            </a:pPr>
            <a:r>
              <a:rPr lang="ja-JP" altLang="en-US" sz="3200" b="1" spc="120" dirty="0">
                <a:latin typeface="+mn-ea"/>
                <a:cs typeface="セザンヌ Bold"/>
                <a:sym typeface="セザンヌ Bold"/>
              </a:rPr>
              <a:t>選挙戦略考案と候補者策定プロジェクト</a:t>
            </a:r>
            <a:endParaRPr lang="en-US" sz="3200" b="1" spc="120" dirty="0">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ABC552F0-9AED-D1A5-88E3-3D0570AB5D0E}"/>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5AE0E-3025-6FF1-3D8D-37A88CD4F0E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9466B6C-F324-F6A5-8592-2103D0A819C8}"/>
              </a:ext>
            </a:extLst>
          </p:cNvPr>
          <p:cNvSpPr txBox="1"/>
          <p:nvPr/>
        </p:nvSpPr>
        <p:spPr>
          <a:xfrm>
            <a:off x="5199327" y="4764518"/>
            <a:ext cx="7889346"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j-ea"/>
                <a:ea typeface="+mj-ea"/>
                <a:cs typeface="セザンヌ Bold"/>
                <a:sym typeface="セザンヌ Bold"/>
              </a:rPr>
              <a:t>4</a:t>
            </a:r>
            <a:r>
              <a:rPr lang="ja-JP" altLang="en-US" sz="4200" b="1" spc="210" dirty="0">
                <a:solidFill>
                  <a:srgbClr val="373737"/>
                </a:solidFill>
                <a:latin typeface="+mj-ea"/>
                <a:ea typeface="+mj-ea"/>
                <a:cs typeface="セザンヌ Bold"/>
                <a:sym typeface="セザンヌ Bold"/>
              </a:rPr>
              <a:t>．仮説設定・調査分析計画</a:t>
            </a:r>
            <a:endParaRPr lang="en-US" sz="4200" b="1" spc="210" dirty="0">
              <a:solidFill>
                <a:srgbClr val="373737"/>
              </a:solidFill>
              <a:latin typeface="+mj-ea"/>
              <a:ea typeface="+mj-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DB37309-DB28-F6C3-9F9F-26F8957EEBA8}"/>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251428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6F7FC-E021-BA45-FD0A-5486A780226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CAEE5E3-561D-A19E-64EA-88599979C14D}"/>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セザンヌ Bold"/>
                <a:ea typeface="セザンヌ Bold"/>
                <a:cs typeface="セザンヌ Bold"/>
                <a:sym typeface="セザンヌ Bold"/>
              </a:rPr>
              <a:t>仮説設定・調査分析計画</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0F3B9661-BB76-34D7-00D9-F2F92DB4A349}"/>
              </a:ext>
            </a:extLst>
          </p:cNvPr>
          <p:cNvSpPr txBox="1"/>
          <p:nvPr/>
        </p:nvSpPr>
        <p:spPr>
          <a:xfrm>
            <a:off x="1143000" y="1077964"/>
            <a:ext cx="16733875" cy="813107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収集データ</a:t>
            </a:r>
            <a:r>
              <a:rPr lang="en-US" altLang="ja-JP" sz="2400" b="1" spc="120" dirty="0">
                <a:latin typeface="+mn-ea"/>
                <a:cs typeface="セザンヌ Medium"/>
                <a:sym typeface="セザンヌ Medium"/>
              </a:rPr>
              <a:t>】</a:t>
            </a:r>
            <a:endParaRPr lang="ja-JP" altLang="en-US" sz="2400" b="1" spc="120" dirty="0">
              <a:latin typeface="+mn-ea"/>
              <a:cs typeface="セザンヌ Medium"/>
              <a:sym typeface="セザンヌ Medium"/>
            </a:endParaRPr>
          </a:p>
          <a:p>
            <a:pPr marL="259080" lvl="1">
              <a:lnSpc>
                <a:spcPct val="250000"/>
              </a:lnSpc>
            </a:pPr>
            <a:r>
              <a:rPr lang="en-US" altLang="ja-JP" sz="2400" b="1" spc="120" dirty="0">
                <a:latin typeface="+mn-ea"/>
                <a:cs typeface="セザンヌ Medium"/>
                <a:sym typeface="セザンヌ Medium"/>
              </a:rPr>
              <a:t>2025</a:t>
            </a:r>
            <a:r>
              <a:rPr lang="ja-JP" altLang="en-US" sz="2400" b="1" spc="120" dirty="0">
                <a:latin typeface="+mn-ea"/>
                <a:cs typeface="セザンヌ Medium"/>
                <a:sym typeface="セザンヌ Medium"/>
              </a:rPr>
              <a:t>年参議院選挙データ</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候補者別・得票数</a:t>
            </a:r>
            <a:r>
              <a:rPr lang="en-US" altLang="ja-JP" sz="2400" b="1" spc="120" dirty="0">
                <a:latin typeface="+mn-ea"/>
                <a:cs typeface="セザンヌ Medium"/>
                <a:sym typeface="セザンヌ Medium"/>
              </a:rPr>
              <a:t>)</a:t>
            </a:r>
          </a:p>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仮説</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①年齢</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職業経験の長さが政治経験に反映され、年齢が高い人ほど</a:t>
            </a:r>
            <a:r>
              <a:rPr lang="ja-JP" altLang="en-US" sz="2400" b="1" u="sng" dirty="0">
                <a:latin typeface="+mn-ea"/>
              </a:rPr>
              <a:t>当選確率が高い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②性別</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近年のジェンダーギャップ指数からも、男女で違いがある</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a:p>
            <a:pPr marL="259080" lvl="1">
              <a:lnSpc>
                <a:spcPct val="250000"/>
              </a:lnSpc>
            </a:pPr>
            <a:r>
              <a:rPr lang="ja-JP" altLang="en-US" sz="2400" b="1" spc="120" dirty="0">
                <a:latin typeface="+mn-ea"/>
                <a:cs typeface="セザンヌ Medium"/>
                <a:sym typeface="セザンヌ Medium"/>
              </a:rPr>
              <a:t>③所属政党</a:t>
            </a:r>
            <a:r>
              <a:rPr lang="en-US" altLang="ja-JP" sz="2400" b="1" u="sng" spc="120" dirty="0">
                <a:latin typeface="+mn-ea"/>
                <a:cs typeface="セザンヌ Medium"/>
                <a:sym typeface="セザンヌ Medium"/>
              </a:rPr>
              <a:t>(</a:t>
            </a:r>
            <a:r>
              <a:rPr lang="ja-JP" altLang="en-US" sz="2400" b="1" u="sng" dirty="0">
                <a:latin typeface="+mn-ea"/>
              </a:rPr>
              <a:t>政党のブランドや支持基盤、保守やリベラルといった政治的立場が当落に影響する</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④元現新</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政治経験が豊富な人は</a:t>
            </a:r>
            <a:r>
              <a:rPr lang="ja-JP" altLang="en-US" sz="2400" b="1" u="sng" dirty="0">
                <a:latin typeface="+mn-ea"/>
              </a:rPr>
              <a:t>当選率が高い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⑤職業</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選挙費用をかけられれば当選しやすくなるので、資本家や経営者の当選確率は高い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⑥選挙区</a:t>
            </a:r>
            <a:r>
              <a:rPr lang="en-US" altLang="ja-JP" sz="2400" b="1" u="sng" spc="120" dirty="0">
                <a:latin typeface="+mn-ea"/>
                <a:cs typeface="セザンヌ Medium"/>
                <a:sym typeface="セザンヌ Medium"/>
              </a:rPr>
              <a:t>(</a:t>
            </a:r>
            <a:r>
              <a:rPr lang="ja-JP" altLang="en-US" sz="2400" b="1" u="sng" dirty="0">
                <a:latin typeface="+mn-ea"/>
              </a:rPr>
              <a:t>選挙区の人口や議席数によって当落確率が変わる</a:t>
            </a:r>
            <a:r>
              <a:rPr lang="en-US" altLang="ja-JP" sz="2400" b="1" u="sng" spc="120" dirty="0">
                <a:latin typeface="+mn-ea"/>
                <a:cs typeface="セザンヌ Medium"/>
                <a:sym typeface="セザンヌ Medium"/>
              </a:rPr>
              <a:t>) ※</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B0E1C615-7AC7-2578-489B-BB99369DFDD4}"/>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3393227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0E748-B5AC-A07C-DCEC-51A54C8F000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35DC0ED0-95EB-2F42-02DA-69E3AB4F71C0}"/>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latin typeface="セザンヌ Bold"/>
                <a:ea typeface="セザンヌ Bold"/>
                <a:cs typeface="セザンヌ Bold"/>
                <a:sym typeface="セザンヌ Bold"/>
              </a:rPr>
              <a:t>仮説設定・調査分析計画</a:t>
            </a:r>
            <a:endParaRPr lang="en-US" sz="2400" b="1" u="sng" spc="120" dirty="0">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FE0F5E0D-737A-64D2-818C-D65109A86E79}"/>
              </a:ext>
            </a:extLst>
          </p:cNvPr>
          <p:cNvSpPr txBox="1"/>
          <p:nvPr/>
        </p:nvSpPr>
        <p:spPr>
          <a:xfrm>
            <a:off x="990600" y="1203428"/>
            <a:ext cx="17506551" cy="720774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分析手法</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（１）ロジスティック回帰：</a:t>
            </a:r>
            <a:r>
              <a:rPr lang="ja-JP" altLang="en-US" sz="2400" b="1" dirty="0">
                <a:latin typeface="+mn-ea"/>
              </a:rPr>
              <a:t>いくつかの要因（説明変数）から「</a:t>
            </a:r>
            <a:r>
              <a:rPr lang="en-US" altLang="ja-JP" sz="2400" b="1" dirty="0">
                <a:latin typeface="+mn-ea"/>
              </a:rPr>
              <a:t>2</a:t>
            </a:r>
            <a:r>
              <a:rPr lang="ja-JP" altLang="en-US" sz="2400" b="1" dirty="0">
                <a:latin typeface="+mn-ea"/>
              </a:rPr>
              <a:t>値の結果（目的変数）」が起こる確率を</a:t>
            </a:r>
            <a:endParaRPr lang="en-US" altLang="ja-JP" sz="2400" b="1" dirty="0">
              <a:latin typeface="+mn-ea"/>
            </a:endParaRPr>
          </a:p>
          <a:p>
            <a:pPr marL="259080" lvl="1">
              <a:lnSpc>
                <a:spcPct val="250000"/>
              </a:lnSpc>
            </a:pPr>
            <a:r>
              <a:rPr lang="ja-JP" altLang="en-US" sz="2400" b="1" dirty="0">
                <a:latin typeface="+mn-ea"/>
              </a:rPr>
              <a:t>説明・予測することができる統計手法で、多変量解析の手法の１つ</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どの特徴量が結果にどのように影響するのか解釈がしやすく、基準モデルとして採用</a:t>
            </a:r>
            <a:endParaRPr lang="en-US" altLang="ja-JP" sz="2400" b="1" dirty="0">
              <a:latin typeface="+mn-ea"/>
            </a:endParaRPr>
          </a:p>
          <a:p>
            <a:pPr marL="259080" lvl="1">
              <a:lnSpc>
                <a:spcPct val="250000"/>
              </a:lnSpc>
            </a:pPr>
            <a:r>
              <a:rPr lang="ja-JP" altLang="en-US" sz="2400" b="1" spc="120" dirty="0">
                <a:latin typeface="+mn-ea"/>
                <a:cs typeface="セザンヌ Medium"/>
                <a:sym typeface="セザンヌ Medium"/>
              </a:rPr>
              <a:t>（２）ランダムフォレスト：複数の「決定木」を作成し、それらの多数決や平均で予測。特徴量の重要度を取得できる。</a:t>
            </a:r>
            <a:endParaRPr lang="en-US" altLang="ja-JP" sz="2400" b="1" spc="120" dirty="0">
              <a:latin typeface="+mn-ea"/>
              <a:cs typeface="セザンヌ Medium"/>
              <a:sym typeface="セザンヌ Medium"/>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複雑なデータの関係も捉えられ、精度が高く、特徴量の重要度もわかる</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ハイパーパラメータ　チューニング</a:t>
            </a:r>
            <a:r>
              <a:rPr lang="en-US" altLang="ja-JP" sz="2400" b="1" dirty="0">
                <a:latin typeface="+mn-ea"/>
              </a:rPr>
              <a:t>&gt;:</a:t>
            </a:r>
          </a:p>
          <a:p>
            <a:pPr marL="259080" lvl="1">
              <a:lnSpc>
                <a:spcPct val="250000"/>
              </a:lnSpc>
            </a:pPr>
            <a:r>
              <a:rPr lang="en-US" altLang="ja-JP" sz="2400" b="1" dirty="0">
                <a:latin typeface="+mn-ea"/>
              </a:rPr>
              <a:t>Grid Search CV </a:t>
            </a:r>
            <a:r>
              <a:rPr lang="ja-JP" altLang="en-US" sz="2400" b="1" dirty="0">
                <a:latin typeface="+mn-ea"/>
              </a:rPr>
              <a:t>を使い、交差検証で予測精度が最も高くなるハイパーパラメータを自動で選択</a:t>
            </a:r>
            <a:endParaRPr lang="en-US" altLang="ja-JP" sz="2400" b="1" dirty="0">
              <a:latin typeface="+mn-ea"/>
            </a:endParaRPr>
          </a:p>
        </p:txBody>
      </p:sp>
      <p:sp>
        <p:nvSpPr>
          <p:cNvPr id="3" name="スライド番号プレースホルダー 2">
            <a:extLst>
              <a:ext uri="{FF2B5EF4-FFF2-40B4-BE49-F238E27FC236}">
                <a16:creationId xmlns:a16="http://schemas.microsoft.com/office/drawing/2014/main" id="{3FCD123A-4E7F-C8E2-D208-2AA55F914C8F}"/>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4203777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DA4CB-01DA-C4AF-5194-9D94A3015724}"/>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4E096F2-F055-36AD-9D37-4BEF38CED5B1}"/>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mn-ea"/>
                <a:cs typeface="セザンヌ Bold"/>
                <a:sym typeface="セザンヌ Bold"/>
              </a:rPr>
              <a:t>仮説設定・調査分析計画</a:t>
            </a:r>
            <a:endParaRPr lang="en-US" sz="2400" b="1" u="sng" spc="120" dirty="0">
              <a:solidFill>
                <a:srgbClr val="373737"/>
              </a:solidFill>
              <a:latin typeface="+mn-ea"/>
              <a:cs typeface="セザンヌ Ultra-Bold"/>
              <a:sym typeface="セザンヌ Ultra-Bold"/>
            </a:endParaRPr>
          </a:p>
        </p:txBody>
      </p:sp>
      <p:sp>
        <p:nvSpPr>
          <p:cNvPr id="9" name="TextBox 9">
            <a:extLst>
              <a:ext uri="{FF2B5EF4-FFF2-40B4-BE49-F238E27FC236}">
                <a16:creationId xmlns:a16="http://schemas.microsoft.com/office/drawing/2014/main" id="{301FB78A-437B-FA20-C91A-33E4CD075969}"/>
              </a:ext>
            </a:extLst>
          </p:cNvPr>
          <p:cNvSpPr txBox="1"/>
          <p:nvPr/>
        </p:nvSpPr>
        <p:spPr>
          <a:xfrm>
            <a:off x="1219200" y="1011600"/>
            <a:ext cx="16766322" cy="4131900"/>
          </a:xfrm>
          <a:prstGeom prst="rect">
            <a:avLst/>
          </a:prstGeom>
        </p:spPr>
        <p:txBody>
          <a:bodyPr wrap="square" lIns="0" tIns="0" rIns="0" bIns="0" rtlCol="0" anchor="t">
            <a:spAutoFit/>
          </a:bodyPr>
          <a:lstStyle/>
          <a:p>
            <a:pPr marL="259080" lvl="1">
              <a:lnSpc>
                <a:spcPct val="300000"/>
              </a:lnSpc>
            </a:pPr>
            <a:r>
              <a:rPr lang="en-US" altLang="ja-JP" sz="3200" b="1" spc="120" dirty="0">
                <a:latin typeface="+mn-ea"/>
                <a:cs typeface="セザンヌ Medium"/>
                <a:sym typeface="セザンヌ Medium"/>
              </a:rPr>
              <a:t>【</a:t>
            </a:r>
            <a:r>
              <a:rPr lang="ja-JP" altLang="en-US" sz="3200" b="1" spc="120" dirty="0">
                <a:latin typeface="+mn-ea"/>
                <a:cs typeface="セザンヌ Medium"/>
                <a:sym typeface="セザンヌ Medium"/>
              </a:rPr>
              <a:t>成果物</a:t>
            </a:r>
            <a:r>
              <a:rPr lang="en-US" altLang="ja-JP" sz="3200" b="1" spc="120" dirty="0">
                <a:latin typeface="+mn-ea"/>
                <a:cs typeface="セザンヌ Medium"/>
                <a:sym typeface="セザンヌ Medium"/>
              </a:rPr>
              <a:t>】</a:t>
            </a:r>
          </a:p>
          <a:p>
            <a:pPr marL="259080" lvl="1">
              <a:lnSpc>
                <a:spcPct val="300000"/>
              </a:lnSpc>
            </a:pPr>
            <a:r>
              <a:rPr lang="ja-JP" altLang="en-US" sz="3200" dirty="0"/>
              <a:t>・予測モデルを作成し、特徴量重要度を可視化。</a:t>
            </a:r>
            <a:endParaRPr lang="en-US" altLang="ja-JP" sz="3200" dirty="0"/>
          </a:p>
          <a:p>
            <a:pPr marL="259080" lvl="1">
              <a:lnSpc>
                <a:spcPct val="300000"/>
              </a:lnSpc>
            </a:pPr>
            <a:r>
              <a:rPr lang="ja-JP" altLang="en-US" sz="3200" dirty="0"/>
              <a:t>さらにユーザー入力で当落確率を返す簡易アプリを実装。</a:t>
            </a:r>
            <a:endParaRPr lang="en-US" altLang="ja-JP" sz="3200"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4A10FCE2-6802-EB4F-72C8-79F3833088A4}"/>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489000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F597E-0226-3AE4-815A-168A5C20306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802FBC1-7DBD-52A8-8903-9B490F3FE4E1}"/>
              </a:ext>
            </a:extLst>
          </p:cNvPr>
          <p:cNvSpPr txBox="1"/>
          <p:nvPr/>
        </p:nvSpPr>
        <p:spPr>
          <a:xfrm>
            <a:off x="6342327" y="4762850"/>
            <a:ext cx="5603346"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5</a:t>
            </a:r>
            <a:r>
              <a:rPr lang="ja-JP" altLang="en-US" sz="4200" b="1" spc="210" dirty="0">
                <a:solidFill>
                  <a:srgbClr val="373737"/>
                </a:solidFill>
                <a:latin typeface="+mn-ea"/>
                <a:cs typeface="セザンヌ Bold"/>
                <a:sym typeface="セザンヌ Bold"/>
              </a:rPr>
              <a:t>．モデルの評価指標</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37BBA2B-EF06-E354-8624-D5F4B3F9C921}"/>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1161564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DC6F5-6850-B50F-E023-EF3B1802078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18462C6-5C4B-438E-DE18-05865553687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graphicFrame>
        <p:nvGraphicFramePr>
          <p:cNvPr id="7" name="表 6">
            <a:extLst>
              <a:ext uri="{FF2B5EF4-FFF2-40B4-BE49-F238E27FC236}">
                <a16:creationId xmlns:a16="http://schemas.microsoft.com/office/drawing/2014/main" id="{457B685C-AE0F-0783-84D5-91B161964BBF}"/>
              </a:ext>
            </a:extLst>
          </p:cNvPr>
          <p:cNvGraphicFramePr>
            <a:graphicFrameLocks noGrp="1"/>
          </p:cNvGraphicFramePr>
          <p:nvPr>
            <p:extLst>
              <p:ext uri="{D42A27DB-BD31-4B8C-83A1-F6EECF244321}">
                <p14:modId xmlns:p14="http://schemas.microsoft.com/office/powerpoint/2010/main" val="3065324866"/>
              </p:ext>
            </p:extLst>
          </p:nvPr>
        </p:nvGraphicFramePr>
        <p:xfrm>
          <a:off x="1554125" y="2400300"/>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B89C9F8B-5BF7-D986-7BBE-00BE9F81D117}"/>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5" name="テキスト ボックス 4">
            <a:extLst>
              <a:ext uri="{FF2B5EF4-FFF2-40B4-BE49-F238E27FC236}">
                <a16:creationId xmlns:a16="http://schemas.microsoft.com/office/drawing/2014/main" id="{37CE53CC-24FA-BDCD-3ADC-BA9DF7068DF6}"/>
              </a:ext>
            </a:extLst>
          </p:cNvPr>
          <p:cNvSpPr txBox="1"/>
          <p:nvPr/>
        </p:nvSpPr>
        <p:spPr>
          <a:xfrm>
            <a:off x="1219200" y="921901"/>
            <a:ext cx="9144000" cy="836768"/>
          </a:xfrm>
          <a:prstGeom prst="rect">
            <a:avLst/>
          </a:prstGeom>
          <a:noFill/>
        </p:spPr>
        <p:txBody>
          <a:bodyPr wrap="square">
            <a:spAutoFit/>
          </a:bodyPr>
          <a:lstStyle/>
          <a:p>
            <a:pPr marL="259080" lvl="1">
              <a:lnSpc>
                <a:spcPct val="250000"/>
              </a:lnSpc>
            </a:pPr>
            <a:r>
              <a:rPr lang="en-US" altLang="ja-JP" sz="2400" b="1" spc="120" dirty="0">
                <a:latin typeface="+mn-ea"/>
                <a:cs typeface="セザンヌ Medium"/>
                <a:sym typeface="セザンヌ Medium"/>
              </a:rPr>
              <a:t>(1)</a:t>
            </a:r>
            <a:r>
              <a:rPr lang="ja-JP" altLang="en-US" sz="2400" b="1" spc="120" dirty="0">
                <a:latin typeface="+mn-ea"/>
                <a:cs typeface="セザンヌ Medium"/>
                <a:sym typeface="セザンヌ Medium"/>
              </a:rPr>
              <a:t>混合行列</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正解・不正解の内訳を表にしたもの。</a:t>
            </a:r>
            <a:endParaRPr lang="en-US" altLang="ja-JP" sz="2400" b="1" spc="120" dirty="0">
              <a:latin typeface="+mn-ea"/>
              <a:cs typeface="セザンヌ Medium"/>
              <a:sym typeface="セザンヌ Medium"/>
            </a:endParaRPr>
          </a:p>
        </p:txBody>
      </p:sp>
    </p:spTree>
    <p:extLst>
      <p:ext uri="{BB962C8B-B14F-4D97-AF65-F5344CB8AC3E}">
        <p14:creationId xmlns:p14="http://schemas.microsoft.com/office/powerpoint/2010/main" val="2422672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F576B-3564-F3F3-00FB-44B901A2099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CC46A7B-AFB0-B0C5-48A3-F242A37B48BB}"/>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2736280A-553B-4245-4ADF-E04AE7D0D022}"/>
              </a:ext>
            </a:extLst>
          </p:cNvPr>
          <p:cNvSpPr txBox="1"/>
          <p:nvPr/>
        </p:nvSpPr>
        <p:spPr>
          <a:xfrm>
            <a:off x="1219200" y="1028700"/>
            <a:ext cx="16766322" cy="369332"/>
          </a:xfrm>
          <a:prstGeom prst="rect">
            <a:avLst/>
          </a:prstGeom>
        </p:spPr>
        <p:txBody>
          <a:bodyPr wrap="square" lIns="0" tIns="0" rIns="0" bIns="0" rtlCol="0" anchor="t">
            <a:spAutoFit/>
          </a:bodyPr>
          <a:lstStyle/>
          <a:p>
            <a:r>
              <a:rPr lang="en-US" altLang="ja-JP" sz="2400" b="1" dirty="0">
                <a:latin typeface="+mn-ea"/>
              </a:rPr>
              <a:t>(2)</a:t>
            </a:r>
            <a:r>
              <a:rPr lang="ja-JP" altLang="en-US" sz="2400" b="1" dirty="0">
                <a:latin typeface="+mn-ea"/>
              </a:rPr>
              <a:t>精度指標</a:t>
            </a:r>
            <a:r>
              <a:rPr lang="en-US" altLang="ja-JP" sz="2400" b="1" dirty="0">
                <a:latin typeface="+mn-ea"/>
              </a:rPr>
              <a:t>(</a:t>
            </a:r>
            <a:r>
              <a:rPr lang="ja-JP" altLang="en-US" sz="2400" b="1" dirty="0">
                <a:latin typeface="+mn-ea"/>
              </a:rPr>
              <a:t>適合率、再現率、</a:t>
            </a:r>
            <a:r>
              <a:rPr lang="en-US" altLang="ja-JP" sz="2400" b="1" dirty="0">
                <a:latin typeface="+mn-ea"/>
              </a:rPr>
              <a:t>F1</a:t>
            </a:r>
            <a:r>
              <a:rPr lang="ja-JP" altLang="en-US" sz="2400" b="1" dirty="0">
                <a:latin typeface="+mn-ea"/>
              </a:rPr>
              <a:t>スコア、正解率</a:t>
            </a:r>
            <a:r>
              <a:rPr lang="en-US" altLang="ja-JP" sz="2400" b="1" dirty="0">
                <a:latin typeface="+mn-ea"/>
              </a:rPr>
              <a:t>)</a:t>
            </a:r>
          </a:p>
        </p:txBody>
      </p:sp>
      <p:sp>
        <p:nvSpPr>
          <p:cNvPr id="3" name="スライド番号プレースホルダー 2">
            <a:extLst>
              <a:ext uri="{FF2B5EF4-FFF2-40B4-BE49-F238E27FC236}">
                <a16:creationId xmlns:a16="http://schemas.microsoft.com/office/drawing/2014/main" id="{530E28E9-3B06-D5CF-19D5-3FEE72484698}"/>
              </a:ext>
            </a:extLst>
          </p:cNvPr>
          <p:cNvSpPr>
            <a:spLocks noGrp="1"/>
          </p:cNvSpPr>
          <p:nvPr>
            <p:ph type="sldNum" sz="quarter" idx="12"/>
          </p:nvPr>
        </p:nvSpPr>
        <p:spPr/>
        <p:txBody>
          <a:bodyPr/>
          <a:lstStyle/>
          <a:p>
            <a:fld id="{B6F15528-21DE-4FAA-801E-634DDDAF4B2B}" type="slidenum">
              <a:rPr lang="en-US" smtClean="0"/>
              <a:pPr/>
              <a:t>16</a:t>
            </a:fld>
            <a:endParaRPr lang="en-US"/>
          </a:p>
        </p:txBody>
      </p:sp>
      <mc:AlternateContent xmlns:mc="http://schemas.openxmlformats.org/markup-compatibility/2006" xmlns:a14="http://schemas.microsoft.com/office/drawing/2010/main">
        <mc:Choice Requires="a14">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Precision</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Recall</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a:rPr lang="ja-JP" altLang="ar-AE" sz="2000" i="1" smtClean="0">
                                    <a:solidFill>
                                      <a:schemeClr val="tx1"/>
                                    </a:solidFill>
                                    <a:latin typeface="Cambria Math" panose="02040503050406030204" pitchFamily="18" charset="0"/>
                                  </a:rPr>
                                  <m:t>𝐹</m:t>
                                </m:r>
                                <m:r>
                                  <a:rPr lang="ar-AE" altLang="ja-JP" sz="2000" i="0">
                                    <a:solidFill>
                                      <a:schemeClr val="tx1"/>
                                    </a:solidFill>
                                    <a:latin typeface="Cambria Math" panose="02040503050406030204" pitchFamily="18" charset="0"/>
                                  </a:rPr>
                                  <m:t>1</m:t>
                                </m:r>
                                <m:r>
                                  <a:rPr lang="ar-AE" altLang="ja-JP" sz="2000" i="0">
                                    <a:solidFill>
                                      <a:schemeClr val="tx1"/>
                                    </a:solidFill>
                                    <a:latin typeface="Cambria Math" panose="02040503050406030204" pitchFamily="18" charset="0"/>
                                  </a:rPr>
                                  <m:t>=</m:t>
                                </m:r>
                                <m:r>
                                  <a:rPr lang="ar-AE" altLang="ja-JP" sz="2000" i="0">
                                    <a:solidFill>
                                      <a:schemeClr val="tx1"/>
                                    </a:solidFill>
                                    <a:latin typeface="Cambria Math" panose="02040503050406030204" pitchFamily="18" charset="0"/>
                                  </a:rPr>
                                  <m:t>2</m:t>
                                </m:r>
                                <m:r>
                                  <a:rPr lang="ar-AE" altLang="ja-JP" sz="2000" i="0">
                                    <a:solidFill>
                                      <a:schemeClr val="tx1"/>
                                    </a:solidFill>
                                    <a:latin typeface="Cambria Math" panose="02040503050406030204" pitchFamily="18" charset="0"/>
                                  </a:rPr>
                                  <m:t>×</m:t>
                                </m:r>
                                <m:f>
                                  <m:fPr>
                                    <m:ctrlPr>
                                      <a:rPr lang="ar-AE" altLang="ja-JP" sz="2000" i="1">
                                        <a:solidFill>
                                          <a:schemeClr val="tx1"/>
                                        </a:solidFill>
                                        <a:latin typeface="Cambria Math" panose="02040503050406030204" pitchFamily="18" charset="0"/>
                                      </a:rPr>
                                    </m:ctrlPr>
                                  </m:fPr>
                                  <m:num>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num>
                                  <m:den>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Accuracy</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57527" r="-94170" b="-415591"/>
                          </a:stretch>
                        </a:blip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111407" r="-94170" b="-193916"/>
                          </a:stretch>
                        </a:blip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218039" r="-94170" b="-100000"/>
                          </a:stretch>
                        </a:blip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320553" r="-94170" b="-791"/>
                          </a:stretch>
                        </a:blip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spTree>
    <p:extLst>
      <p:ext uri="{BB962C8B-B14F-4D97-AF65-F5344CB8AC3E}">
        <p14:creationId xmlns:p14="http://schemas.microsoft.com/office/powerpoint/2010/main" val="3818264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B79D56-1D4E-E620-DB27-2ACAEDB3CAA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8D3BA8C-CE48-04A5-499F-648734709F7C}"/>
              </a:ext>
            </a:extLst>
          </p:cNvPr>
          <p:cNvSpPr txBox="1"/>
          <p:nvPr/>
        </p:nvSpPr>
        <p:spPr>
          <a:xfrm>
            <a:off x="6028663" y="4610100"/>
            <a:ext cx="6230673" cy="766813"/>
          </a:xfrm>
          <a:prstGeom prst="rect">
            <a:avLst/>
          </a:prstGeom>
        </p:spPr>
        <p:txBody>
          <a:bodyPr wrap="square" lIns="0" tIns="0" rIns="0" bIns="0" rtlCol="0" anchor="t">
            <a:spAutoFit/>
          </a:bodyPr>
          <a:lstStyle/>
          <a:p>
            <a:pPr algn="l">
              <a:lnSpc>
                <a:spcPts val="6720"/>
              </a:lnSpc>
            </a:pPr>
            <a:r>
              <a:rPr lang="en-US" altLang="ja-JP" sz="4400" b="1" spc="210" dirty="0">
                <a:latin typeface="+mn-ea"/>
                <a:cs typeface="セザンヌ Bold"/>
                <a:sym typeface="セザンヌ Bold"/>
              </a:rPr>
              <a:t>6</a:t>
            </a:r>
            <a:r>
              <a:rPr lang="ja-JP" altLang="en-US" sz="4400" b="1" spc="210" dirty="0">
                <a:latin typeface="+mn-ea"/>
                <a:cs typeface="セザンヌ Bold"/>
                <a:sym typeface="セザンヌ Bold"/>
              </a:rPr>
              <a:t>．データの収集・整理</a:t>
            </a:r>
            <a:endParaRPr lang="en-US" sz="44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FAC44426-9CFA-5C61-B97E-E82416BEDD9D}"/>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3725404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データの収集・整理</a:t>
            </a:r>
            <a:endParaRPr lang="en-US" sz="2400" b="1" u="sng" spc="120" dirty="0">
              <a:solidFill>
                <a:srgbClr val="373737"/>
              </a:solidFill>
              <a:latin typeface="+mn-ea"/>
              <a:cs typeface="セザンヌ Ultra-Bold"/>
              <a:sym typeface="セザンヌ Ultra-Bold"/>
            </a:endParaRPr>
          </a:p>
        </p:txBody>
      </p:sp>
      <p:sp>
        <p:nvSpPr>
          <p:cNvPr id="14" name="テキスト ボックス 13">
            <a:extLst>
              <a:ext uri="{FF2B5EF4-FFF2-40B4-BE49-F238E27FC236}">
                <a16:creationId xmlns:a16="http://schemas.microsoft.com/office/drawing/2014/main" id="{3989FB24-FA91-72F9-39FF-DF0D01FB49F7}"/>
              </a:ext>
            </a:extLst>
          </p:cNvPr>
          <p:cNvSpPr txBox="1"/>
          <p:nvPr/>
        </p:nvSpPr>
        <p:spPr>
          <a:xfrm>
            <a:off x="1533343" y="919780"/>
            <a:ext cx="13609675" cy="6293069"/>
          </a:xfrm>
          <a:prstGeom prst="rect">
            <a:avLst/>
          </a:prstGeom>
          <a:noFill/>
        </p:spPr>
        <p:txBody>
          <a:bodyPr wrap="square">
            <a:spAutoFit/>
          </a:bodyPr>
          <a:lstStyle/>
          <a:p>
            <a:pPr>
              <a:lnSpc>
                <a:spcPct val="300000"/>
              </a:lnSpc>
            </a:pPr>
            <a:r>
              <a:rPr lang="en-US" altLang="ja-JP" sz="2800" b="1" dirty="0">
                <a:latin typeface="+mn-ea"/>
              </a:rPr>
              <a:t>【</a:t>
            </a:r>
            <a:r>
              <a:rPr lang="ja-JP" altLang="en-US" sz="2800" b="1" dirty="0">
                <a:latin typeface="+mn-ea"/>
              </a:rPr>
              <a:t>データの整理</a:t>
            </a:r>
            <a:r>
              <a:rPr lang="en-US" altLang="ja-JP" sz="2800" b="1" dirty="0">
                <a:latin typeface="+mn-ea"/>
              </a:rPr>
              <a:t>】</a:t>
            </a:r>
          </a:p>
          <a:p>
            <a:pPr>
              <a:lnSpc>
                <a:spcPct val="300000"/>
              </a:lnSpc>
            </a:pPr>
            <a:r>
              <a:rPr lang="ja-JP" altLang="en-US" sz="2800" dirty="0">
                <a:latin typeface="+mn-ea"/>
              </a:rPr>
              <a:t>・欠損値処理</a:t>
            </a:r>
            <a:endParaRPr lang="en-US" altLang="ja-JP" sz="2800" dirty="0">
              <a:latin typeface="+mn-ea"/>
            </a:endParaRPr>
          </a:p>
          <a:p>
            <a:pPr>
              <a:lnSpc>
                <a:spcPct val="300000"/>
              </a:lnSpc>
            </a:pPr>
            <a:r>
              <a:rPr lang="ja-JP" altLang="en-US" sz="2800" dirty="0">
                <a:latin typeface="+mn-ea"/>
              </a:rPr>
              <a:t>・異常値のチェック</a:t>
            </a:r>
            <a:r>
              <a:rPr lang="en-US" altLang="ja-JP" sz="2800" dirty="0">
                <a:latin typeface="+mn-ea"/>
              </a:rPr>
              <a:t>(</a:t>
            </a:r>
            <a:r>
              <a:rPr lang="ja-JP" altLang="en-US" sz="2800" dirty="0">
                <a:latin typeface="+mn-ea"/>
              </a:rPr>
              <a:t>全角、半角スペースの削除</a:t>
            </a:r>
            <a:r>
              <a:rPr lang="en-US" altLang="ja-JP" sz="2800" dirty="0">
                <a:latin typeface="+mn-ea"/>
              </a:rPr>
              <a:t>)</a:t>
            </a:r>
          </a:p>
          <a:p>
            <a:pPr>
              <a:lnSpc>
                <a:spcPct val="300000"/>
              </a:lnSpc>
            </a:pPr>
            <a:r>
              <a:rPr lang="ja-JP" altLang="en-US" sz="2800" dirty="0">
                <a:latin typeface="+mn-ea"/>
              </a:rPr>
              <a:t>・不要な列の削除</a:t>
            </a:r>
            <a:endParaRPr lang="en-US" altLang="ja-JP" sz="2800" dirty="0">
              <a:latin typeface="+mn-ea"/>
            </a:endParaRPr>
          </a:p>
          <a:p>
            <a:pPr>
              <a:lnSpc>
                <a:spcPct val="300000"/>
              </a:lnSpc>
            </a:pPr>
            <a:r>
              <a:rPr lang="ja-JP" altLang="en-US" sz="2800" dirty="0">
                <a:latin typeface="+mn-ea"/>
              </a:rPr>
              <a:t>・性別</a:t>
            </a:r>
            <a:r>
              <a:rPr lang="en-US" altLang="ja-JP" sz="2800" dirty="0">
                <a:latin typeface="+mn-ea"/>
              </a:rPr>
              <a:t>/</a:t>
            </a:r>
            <a:r>
              <a:rPr lang="ja-JP" altLang="en-US" sz="2800" dirty="0">
                <a:latin typeface="+mn-ea"/>
              </a:rPr>
              <a:t>選挙区別の議席数列の追加、職業の分類</a:t>
            </a:r>
            <a:endParaRPr lang="en-US" altLang="ja-JP" sz="2800" dirty="0">
              <a:latin typeface="+mn-ea"/>
            </a:endParaRPr>
          </a:p>
        </p:txBody>
      </p:sp>
      <p:sp>
        <p:nvSpPr>
          <p:cNvPr id="3" name="スライド番号プレースホルダー 2">
            <a:extLst>
              <a:ext uri="{FF2B5EF4-FFF2-40B4-BE49-F238E27FC236}">
                <a16:creationId xmlns:a16="http://schemas.microsoft.com/office/drawing/2014/main" id="{CF04CA57-B317-4CA0-8555-97CDBC0FEB0A}"/>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2E090-4F2B-B6EA-44A1-2D4A005021A3}"/>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C4350E9-E2FF-2468-65DB-08F0C0375B81}"/>
              </a:ext>
            </a:extLst>
          </p:cNvPr>
          <p:cNvSpPr txBox="1"/>
          <p:nvPr/>
        </p:nvSpPr>
        <p:spPr>
          <a:xfrm>
            <a:off x="7086600" y="4764518"/>
            <a:ext cx="6230673"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7</a:t>
            </a:r>
            <a:r>
              <a:rPr lang="ja-JP" altLang="en-US" sz="4200" b="1" spc="210" dirty="0">
                <a:solidFill>
                  <a:srgbClr val="373737"/>
                </a:solidFill>
                <a:latin typeface="セザンヌ Bold"/>
                <a:ea typeface="セザンヌ Bold"/>
                <a:cs typeface="セザンヌ Bold"/>
                <a:sym typeface="セザンヌ Bold"/>
              </a:rPr>
              <a:t>．データ分析</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ACAC54AE-5E5B-C686-CBA9-2B5F34A7B0CD}"/>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432293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10237-3399-0BA8-0CE9-4F464F07364A}"/>
            </a:ext>
          </a:extLst>
        </p:cNvPr>
        <p:cNvGrpSpPr/>
        <p:nvPr/>
      </p:nvGrpSpPr>
      <p:grpSpPr>
        <a:xfrm>
          <a:off x="0" y="0"/>
          <a:ext cx="0" cy="0"/>
          <a:chOff x="0" y="0"/>
          <a:chExt cx="0" cy="0"/>
        </a:xfrm>
      </p:grpSpPr>
      <p:sp>
        <p:nvSpPr>
          <p:cNvPr id="4" name="AutoShape 4">
            <a:extLst>
              <a:ext uri="{FF2B5EF4-FFF2-40B4-BE49-F238E27FC236}">
                <a16:creationId xmlns:a16="http://schemas.microsoft.com/office/drawing/2014/main" id="{97C828A1-1683-FED8-C2AF-A1E98E14992F}"/>
              </a:ext>
            </a:extLst>
          </p:cNvPr>
          <p:cNvSpPr/>
          <p:nvPr/>
        </p:nvSpPr>
        <p:spPr>
          <a:xfrm>
            <a:off x="3657414" y="240823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5" name="AutoShape 5">
            <a:extLst>
              <a:ext uri="{FF2B5EF4-FFF2-40B4-BE49-F238E27FC236}">
                <a16:creationId xmlns:a16="http://schemas.microsoft.com/office/drawing/2014/main" id="{9A2E4B66-BF91-FFDE-3420-4F407D944079}"/>
              </a:ext>
            </a:extLst>
          </p:cNvPr>
          <p:cNvSpPr/>
          <p:nvPr/>
        </p:nvSpPr>
        <p:spPr>
          <a:xfrm>
            <a:off x="10733760" y="2427035"/>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6" name="AutoShape 6">
            <a:extLst>
              <a:ext uri="{FF2B5EF4-FFF2-40B4-BE49-F238E27FC236}">
                <a16:creationId xmlns:a16="http://schemas.microsoft.com/office/drawing/2014/main" id="{33EE7A47-053C-095D-CA2E-8E6A5A572B9C}"/>
              </a:ext>
            </a:extLst>
          </p:cNvPr>
          <p:cNvSpPr/>
          <p:nvPr/>
        </p:nvSpPr>
        <p:spPr>
          <a:xfrm>
            <a:off x="3657414" y="340588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7" name="AutoShape 7">
            <a:extLst>
              <a:ext uri="{FF2B5EF4-FFF2-40B4-BE49-F238E27FC236}">
                <a16:creationId xmlns:a16="http://schemas.microsoft.com/office/drawing/2014/main" id="{958EB9BE-8FA3-F38B-8EFF-46A813B2BBBA}"/>
              </a:ext>
            </a:extLst>
          </p:cNvPr>
          <p:cNvSpPr/>
          <p:nvPr/>
        </p:nvSpPr>
        <p:spPr>
          <a:xfrm>
            <a:off x="10738746" y="329533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8" name="AutoShape 8">
            <a:extLst>
              <a:ext uri="{FF2B5EF4-FFF2-40B4-BE49-F238E27FC236}">
                <a16:creationId xmlns:a16="http://schemas.microsoft.com/office/drawing/2014/main" id="{280795D3-11CF-862F-87AA-BD38B0F4EDDC}"/>
              </a:ext>
            </a:extLst>
          </p:cNvPr>
          <p:cNvSpPr/>
          <p:nvPr/>
        </p:nvSpPr>
        <p:spPr>
          <a:xfrm>
            <a:off x="3657414" y="4403524"/>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9" name="AutoShape 9">
            <a:extLst>
              <a:ext uri="{FF2B5EF4-FFF2-40B4-BE49-F238E27FC236}">
                <a16:creationId xmlns:a16="http://schemas.microsoft.com/office/drawing/2014/main" id="{70C9CD80-883A-6E4D-5F32-72DDB42FB148}"/>
              </a:ext>
            </a:extLst>
          </p:cNvPr>
          <p:cNvSpPr/>
          <p:nvPr/>
        </p:nvSpPr>
        <p:spPr>
          <a:xfrm>
            <a:off x="10781930" y="423588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0" name="AutoShape 10">
            <a:extLst>
              <a:ext uri="{FF2B5EF4-FFF2-40B4-BE49-F238E27FC236}">
                <a16:creationId xmlns:a16="http://schemas.microsoft.com/office/drawing/2014/main" id="{CA7A0BEC-7B16-F578-5A50-4C4E9B04A091}"/>
              </a:ext>
            </a:extLst>
          </p:cNvPr>
          <p:cNvSpPr/>
          <p:nvPr/>
        </p:nvSpPr>
        <p:spPr>
          <a:xfrm>
            <a:off x="3657414" y="5401168"/>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2" name="AutoShape 12">
            <a:extLst>
              <a:ext uri="{FF2B5EF4-FFF2-40B4-BE49-F238E27FC236}">
                <a16:creationId xmlns:a16="http://schemas.microsoft.com/office/drawing/2014/main" id="{3BF52A27-B2E6-6E22-95D4-30155E9251D8}"/>
              </a:ext>
            </a:extLst>
          </p:cNvPr>
          <p:cNvSpPr/>
          <p:nvPr/>
        </p:nvSpPr>
        <p:spPr>
          <a:xfrm>
            <a:off x="3657414"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4" name="TextBox 14">
            <a:extLst>
              <a:ext uri="{FF2B5EF4-FFF2-40B4-BE49-F238E27FC236}">
                <a16:creationId xmlns:a16="http://schemas.microsoft.com/office/drawing/2014/main" id="{95786558-B85F-D0D0-BE3D-287E5022FB73}"/>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en-US" sz="2400" b="1" u="sng" spc="120">
                <a:solidFill>
                  <a:srgbClr val="373737"/>
                </a:solidFill>
                <a:latin typeface="+mn-ea"/>
                <a:cs typeface="セザンヌ Ultra-Bold"/>
                <a:sym typeface="セザンヌ Ultra-Bold"/>
              </a:rPr>
              <a:t>目次</a:t>
            </a:r>
          </a:p>
        </p:txBody>
      </p:sp>
      <p:sp>
        <p:nvSpPr>
          <p:cNvPr id="15" name="TextBox 15">
            <a:extLst>
              <a:ext uri="{FF2B5EF4-FFF2-40B4-BE49-F238E27FC236}">
                <a16:creationId xmlns:a16="http://schemas.microsoft.com/office/drawing/2014/main" id="{DC67CF1A-0AD0-A3D8-7F4D-5D0435F7007A}"/>
              </a:ext>
            </a:extLst>
          </p:cNvPr>
          <p:cNvSpPr txBox="1"/>
          <p:nvPr/>
        </p:nvSpPr>
        <p:spPr>
          <a:xfrm>
            <a:off x="4147295" y="2108058"/>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背景と目的</a:t>
            </a:r>
            <a:endParaRPr lang="en-US" sz="2400" b="1" spc="120" dirty="0">
              <a:solidFill>
                <a:srgbClr val="373737"/>
              </a:solidFill>
              <a:latin typeface="+mn-ea"/>
              <a:cs typeface="セザンヌ Bold"/>
              <a:sym typeface="セザンヌ Bold"/>
            </a:endParaRPr>
          </a:p>
        </p:txBody>
      </p:sp>
      <p:sp>
        <p:nvSpPr>
          <p:cNvPr id="16" name="TextBox 16">
            <a:extLst>
              <a:ext uri="{FF2B5EF4-FFF2-40B4-BE49-F238E27FC236}">
                <a16:creationId xmlns:a16="http://schemas.microsoft.com/office/drawing/2014/main" id="{53146039-4E69-A2AB-DD32-94D0516B8A09}"/>
              </a:ext>
            </a:extLst>
          </p:cNvPr>
          <p:cNvSpPr txBox="1"/>
          <p:nvPr/>
        </p:nvSpPr>
        <p:spPr>
          <a:xfrm>
            <a:off x="2254790" y="2102928"/>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01</a:t>
            </a:r>
          </a:p>
        </p:txBody>
      </p:sp>
      <p:sp>
        <p:nvSpPr>
          <p:cNvPr id="17" name="TextBox 17">
            <a:extLst>
              <a:ext uri="{FF2B5EF4-FFF2-40B4-BE49-F238E27FC236}">
                <a16:creationId xmlns:a16="http://schemas.microsoft.com/office/drawing/2014/main" id="{E879E450-03A1-52EC-BFF0-4D2CB807F18D}"/>
              </a:ext>
            </a:extLst>
          </p:cNvPr>
          <p:cNvSpPr txBox="1"/>
          <p:nvPr/>
        </p:nvSpPr>
        <p:spPr>
          <a:xfrm>
            <a:off x="2254790" y="310057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02</a:t>
            </a:r>
          </a:p>
        </p:txBody>
      </p:sp>
      <p:sp>
        <p:nvSpPr>
          <p:cNvPr id="18" name="TextBox 18">
            <a:extLst>
              <a:ext uri="{FF2B5EF4-FFF2-40B4-BE49-F238E27FC236}">
                <a16:creationId xmlns:a16="http://schemas.microsoft.com/office/drawing/2014/main" id="{DF16DF67-AAF9-3F0D-56D8-1F48B64C71DD}"/>
              </a:ext>
            </a:extLst>
          </p:cNvPr>
          <p:cNvSpPr txBox="1"/>
          <p:nvPr/>
        </p:nvSpPr>
        <p:spPr>
          <a:xfrm>
            <a:off x="2254790" y="4098215"/>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03</a:t>
            </a:r>
          </a:p>
        </p:txBody>
      </p:sp>
      <p:sp>
        <p:nvSpPr>
          <p:cNvPr id="19" name="TextBox 19">
            <a:extLst>
              <a:ext uri="{FF2B5EF4-FFF2-40B4-BE49-F238E27FC236}">
                <a16:creationId xmlns:a16="http://schemas.microsoft.com/office/drawing/2014/main" id="{25CF2B9C-8A57-97BE-9238-5670BD3C304B}"/>
              </a:ext>
            </a:extLst>
          </p:cNvPr>
          <p:cNvSpPr txBox="1"/>
          <p:nvPr/>
        </p:nvSpPr>
        <p:spPr>
          <a:xfrm>
            <a:off x="2254790" y="5095859"/>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04</a:t>
            </a:r>
          </a:p>
        </p:txBody>
      </p:sp>
      <p:sp>
        <p:nvSpPr>
          <p:cNvPr id="20" name="TextBox 20">
            <a:extLst>
              <a:ext uri="{FF2B5EF4-FFF2-40B4-BE49-F238E27FC236}">
                <a16:creationId xmlns:a16="http://schemas.microsoft.com/office/drawing/2014/main" id="{C4004E95-F757-E6D9-61C8-ED3828792344}"/>
              </a:ext>
            </a:extLst>
          </p:cNvPr>
          <p:cNvSpPr txBox="1"/>
          <p:nvPr/>
        </p:nvSpPr>
        <p:spPr>
          <a:xfrm>
            <a:off x="2254790" y="609350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05</a:t>
            </a:r>
          </a:p>
        </p:txBody>
      </p:sp>
      <p:sp>
        <p:nvSpPr>
          <p:cNvPr id="21" name="TextBox 21">
            <a:extLst>
              <a:ext uri="{FF2B5EF4-FFF2-40B4-BE49-F238E27FC236}">
                <a16:creationId xmlns:a16="http://schemas.microsoft.com/office/drawing/2014/main" id="{A4D384F3-06A4-6632-AAD8-42D5A8970058}"/>
              </a:ext>
            </a:extLst>
          </p:cNvPr>
          <p:cNvSpPr txBox="1"/>
          <p:nvPr/>
        </p:nvSpPr>
        <p:spPr>
          <a:xfrm>
            <a:off x="4125716" y="4071401"/>
            <a:ext cx="5928835" cy="526554"/>
          </a:xfrm>
          <a:prstGeom prst="rect">
            <a:avLst/>
          </a:prstGeom>
        </p:spPr>
        <p:txBody>
          <a:bodyPr wrap="square"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衆議院選挙・参議院選挙の選挙制度概説</a:t>
            </a:r>
            <a:endParaRPr lang="en-US" sz="2400" b="1" spc="120" dirty="0">
              <a:solidFill>
                <a:srgbClr val="373737"/>
              </a:solidFill>
              <a:latin typeface="+mn-ea"/>
              <a:cs typeface="セザンヌ Bold"/>
              <a:sym typeface="セザンヌ Bold"/>
            </a:endParaRPr>
          </a:p>
        </p:txBody>
      </p:sp>
      <p:sp>
        <p:nvSpPr>
          <p:cNvPr id="22" name="TextBox 22">
            <a:extLst>
              <a:ext uri="{FF2B5EF4-FFF2-40B4-BE49-F238E27FC236}">
                <a16:creationId xmlns:a16="http://schemas.microsoft.com/office/drawing/2014/main" id="{7FF64F64-2047-4009-0F0B-FB6B144785D8}"/>
              </a:ext>
            </a:extLst>
          </p:cNvPr>
          <p:cNvSpPr txBox="1"/>
          <p:nvPr/>
        </p:nvSpPr>
        <p:spPr>
          <a:xfrm>
            <a:off x="4084142" y="506986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仮説設定・調査分析計画</a:t>
            </a:r>
            <a:endParaRPr lang="en-US" sz="2400" b="1" spc="120" dirty="0">
              <a:solidFill>
                <a:srgbClr val="373737"/>
              </a:solidFill>
              <a:latin typeface="+mn-ea"/>
              <a:cs typeface="セザンヌ Bold"/>
              <a:sym typeface="セザンヌ Bold"/>
            </a:endParaRPr>
          </a:p>
        </p:txBody>
      </p:sp>
      <p:sp>
        <p:nvSpPr>
          <p:cNvPr id="23" name="TextBox 23">
            <a:extLst>
              <a:ext uri="{FF2B5EF4-FFF2-40B4-BE49-F238E27FC236}">
                <a16:creationId xmlns:a16="http://schemas.microsoft.com/office/drawing/2014/main" id="{5296EB6B-A379-905F-3500-6D249939E07B}"/>
              </a:ext>
            </a:extLst>
          </p:cNvPr>
          <p:cNvSpPr txBox="1"/>
          <p:nvPr/>
        </p:nvSpPr>
        <p:spPr>
          <a:xfrm>
            <a:off x="4066444" y="6068327"/>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モデルの評価指標</a:t>
            </a:r>
            <a:endParaRPr lang="en-US" sz="2400" b="1" spc="120" dirty="0">
              <a:solidFill>
                <a:srgbClr val="373737"/>
              </a:solidFill>
              <a:latin typeface="+mn-ea"/>
              <a:cs typeface="セザンヌ Bold"/>
              <a:sym typeface="セザンヌ Bold"/>
            </a:endParaRPr>
          </a:p>
        </p:txBody>
      </p:sp>
      <p:sp>
        <p:nvSpPr>
          <p:cNvPr id="24" name="TextBox 24">
            <a:extLst>
              <a:ext uri="{FF2B5EF4-FFF2-40B4-BE49-F238E27FC236}">
                <a16:creationId xmlns:a16="http://schemas.microsoft.com/office/drawing/2014/main" id="{7A62175F-639C-E741-531C-624DDF1FBAB2}"/>
              </a:ext>
            </a:extLst>
          </p:cNvPr>
          <p:cNvSpPr txBox="1"/>
          <p:nvPr/>
        </p:nvSpPr>
        <p:spPr>
          <a:xfrm>
            <a:off x="11262335" y="206791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データ分析</a:t>
            </a:r>
            <a:endParaRPr lang="en-US" sz="2400" b="1" spc="120" dirty="0">
              <a:solidFill>
                <a:srgbClr val="373737"/>
              </a:solidFill>
              <a:latin typeface="+mn-ea"/>
              <a:cs typeface="セザンヌ Bold"/>
              <a:sym typeface="セザンヌ Bold"/>
            </a:endParaRPr>
          </a:p>
        </p:txBody>
      </p:sp>
      <p:sp>
        <p:nvSpPr>
          <p:cNvPr id="25" name="TextBox 25">
            <a:extLst>
              <a:ext uri="{FF2B5EF4-FFF2-40B4-BE49-F238E27FC236}">
                <a16:creationId xmlns:a16="http://schemas.microsoft.com/office/drawing/2014/main" id="{C122A2D8-FBCB-E977-0AD2-D3B37C835AF4}"/>
              </a:ext>
            </a:extLst>
          </p:cNvPr>
          <p:cNvSpPr txBox="1"/>
          <p:nvPr/>
        </p:nvSpPr>
        <p:spPr>
          <a:xfrm>
            <a:off x="11272116" y="3962423"/>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分析結果の考察・結論</a:t>
            </a:r>
            <a:endParaRPr lang="en-US" sz="2400" b="1" spc="120" dirty="0">
              <a:solidFill>
                <a:srgbClr val="373737"/>
              </a:solidFill>
              <a:latin typeface="+mn-ea"/>
              <a:cs typeface="セザンヌ Bold"/>
              <a:sym typeface="セザンヌ Bold"/>
            </a:endParaRPr>
          </a:p>
        </p:txBody>
      </p:sp>
      <p:sp>
        <p:nvSpPr>
          <p:cNvPr id="26" name="TextBox 26">
            <a:extLst>
              <a:ext uri="{FF2B5EF4-FFF2-40B4-BE49-F238E27FC236}">
                <a16:creationId xmlns:a16="http://schemas.microsoft.com/office/drawing/2014/main" id="{00DA7EA9-1465-920B-DD4B-18380AC56227}"/>
              </a:ext>
            </a:extLst>
          </p:cNvPr>
          <p:cNvSpPr txBox="1"/>
          <p:nvPr/>
        </p:nvSpPr>
        <p:spPr>
          <a:xfrm>
            <a:off x="9481656" y="202242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07</a:t>
            </a:r>
          </a:p>
        </p:txBody>
      </p:sp>
      <p:sp>
        <p:nvSpPr>
          <p:cNvPr id="27" name="TextBox 27">
            <a:extLst>
              <a:ext uri="{FF2B5EF4-FFF2-40B4-BE49-F238E27FC236}">
                <a16:creationId xmlns:a16="http://schemas.microsoft.com/office/drawing/2014/main" id="{5534096C-F086-A227-5DFC-78AD4A67B42B}"/>
              </a:ext>
            </a:extLst>
          </p:cNvPr>
          <p:cNvSpPr txBox="1"/>
          <p:nvPr/>
        </p:nvSpPr>
        <p:spPr>
          <a:xfrm>
            <a:off x="9481656" y="2943621"/>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08</a:t>
            </a:r>
          </a:p>
        </p:txBody>
      </p:sp>
      <p:sp>
        <p:nvSpPr>
          <p:cNvPr id="31" name="TextBox 31">
            <a:extLst>
              <a:ext uri="{FF2B5EF4-FFF2-40B4-BE49-F238E27FC236}">
                <a16:creationId xmlns:a16="http://schemas.microsoft.com/office/drawing/2014/main" id="{5AA3869E-908B-9150-E87C-26CB3D99249C}"/>
              </a:ext>
            </a:extLst>
          </p:cNvPr>
          <p:cNvSpPr txBox="1"/>
          <p:nvPr/>
        </p:nvSpPr>
        <p:spPr>
          <a:xfrm>
            <a:off x="11337020" y="6042415"/>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苦労したところ</a:t>
            </a:r>
            <a:endParaRPr lang="en-US" sz="2400" b="1" spc="120" dirty="0">
              <a:solidFill>
                <a:srgbClr val="373737"/>
              </a:solidFill>
              <a:latin typeface="+mn-ea"/>
              <a:cs typeface="セザンヌ Bold"/>
              <a:sym typeface="セザンヌ Bold"/>
            </a:endParaRPr>
          </a:p>
        </p:txBody>
      </p:sp>
      <p:sp>
        <p:nvSpPr>
          <p:cNvPr id="35" name="TextBox 27">
            <a:extLst>
              <a:ext uri="{FF2B5EF4-FFF2-40B4-BE49-F238E27FC236}">
                <a16:creationId xmlns:a16="http://schemas.microsoft.com/office/drawing/2014/main" id="{6146DEF7-BBC0-05EA-8D56-791E03D6460E}"/>
              </a:ext>
            </a:extLst>
          </p:cNvPr>
          <p:cNvSpPr txBox="1"/>
          <p:nvPr/>
        </p:nvSpPr>
        <p:spPr>
          <a:xfrm>
            <a:off x="9661296" y="3971680"/>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09</a:t>
            </a:r>
          </a:p>
        </p:txBody>
      </p:sp>
      <p:sp>
        <p:nvSpPr>
          <p:cNvPr id="36" name="TextBox 31">
            <a:extLst>
              <a:ext uri="{FF2B5EF4-FFF2-40B4-BE49-F238E27FC236}">
                <a16:creationId xmlns:a16="http://schemas.microsoft.com/office/drawing/2014/main" id="{D50E893A-DA5F-03B2-CD0A-8B75B8B0A74E}"/>
              </a:ext>
            </a:extLst>
          </p:cNvPr>
          <p:cNvSpPr txBox="1"/>
          <p:nvPr/>
        </p:nvSpPr>
        <p:spPr>
          <a:xfrm>
            <a:off x="11337020"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参考文献</a:t>
            </a:r>
            <a:endParaRPr lang="en-US" sz="2400" b="1" spc="120" dirty="0">
              <a:solidFill>
                <a:srgbClr val="373737"/>
              </a:solidFill>
              <a:latin typeface="+mn-ea"/>
              <a:cs typeface="セザンヌ Bold"/>
              <a:sym typeface="セザンヌ Bold"/>
            </a:endParaRPr>
          </a:p>
        </p:txBody>
      </p:sp>
      <p:sp>
        <p:nvSpPr>
          <p:cNvPr id="29" name="TextBox 27">
            <a:extLst>
              <a:ext uri="{FF2B5EF4-FFF2-40B4-BE49-F238E27FC236}">
                <a16:creationId xmlns:a16="http://schemas.microsoft.com/office/drawing/2014/main" id="{3919BBA2-527A-6097-CD69-3F9CF8EF9B7B}"/>
              </a:ext>
            </a:extLst>
          </p:cNvPr>
          <p:cNvSpPr txBox="1"/>
          <p:nvPr/>
        </p:nvSpPr>
        <p:spPr>
          <a:xfrm>
            <a:off x="9661296" y="6068327"/>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11</a:t>
            </a:r>
          </a:p>
        </p:txBody>
      </p:sp>
      <p:sp>
        <p:nvSpPr>
          <p:cNvPr id="33" name="TextBox 31">
            <a:extLst>
              <a:ext uri="{FF2B5EF4-FFF2-40B4-BE49-F238E27FC236}">
                <a16:creationId xmlns:a16="http://schemas.microsoft.com/office/drawing/2014/main" id="{93CF325B-E56D-BC83-625B-251D539ED663}"/>
              </a:ext>
            </a:extLst>
          </p:cNvPr>
          <p:cNvSpPr txBox="1"/>
          <p:nvPr/>
        </p:nvSpPr>
        <p:spPr>
          <a:xfrm>
            <a:off x="11272116" y="5053471"/>
            <a:ext cx="6195180" cy="526554"/>
          </a:xfrm>
          <a:prstGeom prst="rect">
            <a:avLst/>
          </a:prstGeom>
        </p:spPr>
        <p:txBody>
          <a:bodyPr wrap="square" lIns="0" tIns="0" rIns="0" bIns="0" rtlCol="0" anchor="t">
            <a:spAutoFit/>
          </a:bodyPr>
          <a:lstStyle/>
          <a:p>
            <a:pPr>
              <a:lnSpc>
                <a:spcPts val="4800"/>
              </a:lnSpc>
            </a:pPr>
            <a:r>
              <a:rPr lang="ja-JP" altLang="en-US" sz="2400" b="1" spc="210" dirty="0">
                <a:solidFill>
                  <a:srgbClr val="373737"/>
                </a:solidFill>
                <a:latin typeface="+mn-ea"/>
                <a:cs typeface="セザンヌ Bold"/>
                <a:sym typeface="セザンヌ Bold"/>
              </a:rPr>
              <a:t>今後の展望・追加データの活用</a:t>
            </a:r>
            <a:endParaRPr lang="en-US" altLang="ja-JP" sz="2400" b="1" spc="210" dirty="0">
              <a:solidFill>
                <a:srgbClr val="373737"/>
              </a:solidFill>
              <a:latin typeface="+mn-ea"/>
              <a:cs typeface="セザンヌ Bold"/>
              <a:sym typeface="セザンヌ Bold"/>
            </a:endParaRPr>
          </a:p>
        </p:txBody>
      </p:sp>
      <p:sp>
        <p:nvSpPr>
          <p:cNvPr id="11" name="TextBox 27">
            <a:extLst>
              <a:ext uri="{FF2B5EF4-FFF2-40B4-BE49-F238E27FC236}">
                <a16:creationId xmlns:a16="http://schemas.microsoft.com/office/drawing/2014/main" id="{78E7392C-BACE-17DF-CBAD-ADACF56223A1}"/>
              </a:ext>
            </a:extLst>
          </p:cNvPr>
          <p:cNvSpPr txBox="1"/>
          <p:nvPr/>
        </p:nvSpPr>
        <p:spPr>
          <a:xfrm>
            <a:off x="9693126" y="7031475"/>
            <a:ext cx="807734" cy="53168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12</a:t>
            </a:r>
          </a:p>
        </p:txBody>
      </p:sp>
      <p:sp>
        <p:nvSpPr>
          <p:cNvPr id="28" name="AutoShape 9">
            <a:extLst>
              <a:ext uri="{FF2B5EF4-FFF2-40B4-BE49-F238E27FC236}">
                <a16:creationId xmlns:a16="http://schemas.microsoft.com/office/drawing/2014/main" id="{79A14C51-501E-0F86-F02E-37C0AB90BBA8}"/>
              </a:ext>
            </a:extLst>
          </p:cNvPr>
          <p:cNvSpPr/>
          <p:nvPr/>
        </p:nvSpPr>
        <p:spPr>
          <a:xfrm>
            <a:off x="10816409"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2" name="TextBox 15">
            <a:extLst>
              <a:ext uri="{FF2B5EF4-FFF2-40B4-BE49-F238E27FC236}">
                <a16:creationId xmlns:a16="http://schemas.microsoft.com/office/drawing/2014/main" id="{02755721-800F-078E-33F6-87E27997FB68}"/>
              </a:ext>
            </a:extLst>
          </p:cNvPr>
          <p:cNvSpPr txBox="1"/>
          <p:nvPr/>
        </p:nvSpPr>
        <p:spPr>
          <a:xfrm>
            <a:off x="4100550" y="3022039"/>
            <a:ext cx="4762500" cy="513602"/>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サイトマップ</a:t>
            </a:r>
            <a:endParaRPr lang="en-US" altLang="ja-JP" sz="2400" b="1" spc="120" dirty="0">
              <a:solidFill>
                <a:srgbClr val="373737"/>
              </a:solidFill>
              <a:latin typeface="+mn-ea"/>
              <a:cs typeface="セザンヌ Bold"/>
              <a:sym typeface="セザンヌ Bold"/>
            </a:endParaRPr>
          </a:p>
        </p:txBody>
      </p:sp>
      <p:sp>
        <p:nvSpPr>
          <p:cNvPr id="34" name="AutoShape 9">
            <a:extLst>
              <a:ext uri="{FF2B5EF4-FFF2-40B4-BE49-F238E27FC236}">
                <a16:creationId xmlns:a16="http://schemas.microsoft.com/office/drawing/2014/main" id="{5E5A8B46-CD0B-FC2B-E295-9D4329AE01BA}"/>
              </a:ext>
            </a:extLst>
          </p:cNvPr>
          <p:cNvSpPr/>
          <p:nvPr/>
        </p:nvSpPr>
        <p:spPr>
          <a:xfrm>
            <a:off x="10817934" y="537019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3" name="スライド番号プレースホルダー 12">
            <a:extLst>
              <a:ext uri="{FF2B5EF4-FFF2-40B4-BE49-F238E27FC236}">
                <a16:creationId xmlns:a16="http://schemas.microsoft.com/office/drawing/2014/main" id="{313322FE-4CEB-23B6-F816-DD55215E055D}"/>
              </a:ext>
            </a:extLst>
          </p:cNvPr>
          <p:cNvSpPr>
            <a:spLocks noGrp="1"/>
          </p:cNvSpPr>
          <p:nvPr>
            <p:ph type="sldNum" sz="quarter" idx="12"/>
          </p:nvPr>
        </p:nvSpPr>
        <p:spPr>
          <a:xfrm>
            <a:off x="6593018" y="9305471"/>
            <a:ext cx="2133600" cy="365125"/>
          </a:xfrm>
        </p:spPr>
        <p:txBody>
          <a:bodyPr/>
          <a:lstStyle/>
          <a:p>
            <a:fld id="{B6F15528-21DE-4FAA-801E-634DDDAF4B2B}" type="slidenum">
              <a:rPr lang="en-US" smtClean="0"/>
              <a:pPr/>
              <a:t>2</a:t>
            </a:fld>
            <a:endParaRPr lang="en-US"/>
          </a:p>
        </p:txBody>
      </p:sp>
      <p:sp>
        <p:nvSpPr>
          <p:cNvPr id="2" name="TextBox 20">
            <a:extLst>
              <a:ext uri="{FF2B5EF4-FFF2-40B4-BE49-F238E27FC236}">
                <a16:creationId xmlns:a16="http://schemas.microsoft.com/office/drawing/2014/main" id="{C255BAF1-A784-87A0-8DB9-AAB4CD4017FD}"/>
              </a:ext>
            </a:extLst>
          </p:cNvPr>
          <p:cNvSpPr txBox="1"/>
          <p:nvPr/>
        </p:nvSpPr>
        <p:spPr>
          <a:xfrm>
            <a:off x="2254790" y="693510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06</a:t>
            </a:r>
          </a:p>
        </p:txBody>
      </p:sp>
      <p:sp>
        <p:nvSpPr>
          <p:cNvPr id="3" name="AutoShape 12">
            <a:extLst>
              <a:ext uri="{FF2B5EF4-FFF2-40B4-BE49-F238E27FC236}">
                <a16:creationId xmlns:a16="http://schemas.microsoft.com/office/drawing/2014/main" id="{AFE9466B-29E9-7498-BA5B-C6EB1F214F7D}"/>
              </a:ext>
            </a:extLst>
          </p:cNvPr>
          <p:cNvSpPr/>
          <p:nvPr/>
        </p:nvSpPr>
        <p:spPr>
          <a:xfrm>
            <a:off x="3657413" y="722425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7" name="TextBox 23">
            <a:extLst>
              <a:ext uri="{FF2B5EF4-FFF2-40B4-BE49-F238E27FC236}">
                <a16:creationId xmlns:a16="http://schemas.microsoft.com/office/drawing/2014/main" id="{46F309DB-3C22-C112-F081-FF166ABF9B07}"/>
              </a:ext>
            </a:extLst>
          </p:cNvPr>
          <p:cNvSpPr txBox="1"/>
          <p:nvPr/>
        </p:nvSpPr>
        <p:spPr>
          <a:xfrm>
            <a:off x="4079226"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データ収集と整理</a:t>
            </a:r>
            <a:endParaRPr lang="en-US" sz="2400" b="1" spc="120" dirty="0">
              <a:solidFill>
                <a:srgbClr val="373737"/>
              </a:solidFill>
              <a:latin typeface="+mn-ea"/>
              <a:cs typeface="セザンヌ Bold"/>
              <a:sym typeface="セザンヌ Bold"/>
            </a:endParaRPr>
          </a:p>
        </p:txBody>
      </p:sp>
      <p:sp>
        <p:nvSpPr>
          <p:cNvPr id="38" name="TextBox 27">
            <a:extLst>
              <a:ext uri="{FF2B5EF4-FFF2-40B4-BE49-F238E27FC236}">
                <a16:creationId xmlns:a16="http://schemas.microsoft.com/office/drawing/2014/main" id="{D09E9A80-DD08-6653-1C40-87BC892F036B}"/>
              </a:ext>
            </a:extLst>
          </p:cNvPr>
          <p:cNvSpPr txBox="1"/>
          <p:nvPr/>
        </p:nvSpPr>
        <p:spPr>
          <a:xfrm>
            <a:off x="9700638" y="5038561"/>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10</a:t>
            </a:r>
          </a:p>
        </p:txBody>
      </p:sp>
      <p:sp>
        <p:nvSpPr>
          <p:cNvPr id="39" name="TextBox 24">
            <a:extLst>
              <a:ext uri="{FF2B5EF4-FFF2-40B4-BE49-F238E27FC236}">
                <a16:creationId xmlns:a16="http://schemas.microsoft.com/office/drawing/2014/main" id="{26C23555-8213-926A-D9F3-1DAF67A7CA61}"/>
              </a:ext>
            </a:extLst>
          </p:cNvPr>
          <p:cNvSpPr txBox="1"/>
          <p:nvPr/>
        </p:nvSpPr>
        <p:spPr>
          <a:xfrm>
            <a:off x="11291427" y="2973479"/>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モデル評価の解釈</a:t>
            </a:r>
            <a:endParaRPr lang="en-US" sz="2400" b="1" spc="120" dirty="0">
              <a:solidFill>
                <a:srgbClr val="373737"/>
              </a:solidFill>
              <a:latin typeface="+mn-ea"/>
              <a:cs typeface="セザンヌ Bold"/>
              <a:sym typeface="セザンヌ Bold"/>
            </a:endParaRPr>
          </a:p>
        </p:txBody>
      </p:sp>
      <p:sp>
        <p:nvSpPr>
          <p:cNvPr id="30" name="AutoShape 9">
            <a:extLst>
              <a:ext uri="{FF2B5EF4-FFF2-40B4-BE49-F238E27FC236}">
                <a16:creationId xmlns:a16="http://schemas.microsoft.com/office/drawing/2014/main" id="{5634A3D5-A558-C73E-A4F7-15847ED0A897}"/>
              </a:ext>
            </a:extLst>
          </p:cNvPr>
          <p:cNvSpPr/>
          <p:nvPr/>
        </p:nvSpPr>
        <p:spPr>
          <a:xfrm>
            <a:off x="10781931" y="7403839"/>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Tree>
    <p:extLst>
      <p:ext uri="{BB962C8B-B14F-4D97-AF65-F5344CB8AC3E}">
        <p14:creationId xmlns:p14="http://schemas.microsoft.com/office/powerpoint/2010/main" val="3734828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49" name="テキスト ボックス 48">
            <a:extLst>
              <a:ext uri="{FF2B5EF4-FFF2-40B4-BE49-F238E27FC236}">
                <a16:creationId xmlns:a16="http://schemas.microsoft.com/office/drawing/2014/main" id="{DDBBDA3B-74DE-0A36-9959-C49B2A596CD3}"/>
              </a:ext>
            </a:extLst>
          </p:cNvPr>
          <p:cNvSpPr txBox="1"/>
          <p:nvPr/>
        </p:nvSpPr>
        <p:spPr>
          <a:xfrm>
            <a:off x="1371600" y="818932"/>
            <a:ext cx="16002000" cy="6402715"/>
          </a:xfrm>
          <a:prstGeom prst="rect">
            <a:avLst/>
          </a:prstGeom>
          <a:noFill/>
        </p:spPr>
        <p:txBody>
          <a:bodyPr wrap="square">
            <a:spAutoFit/>
          </a:bodyPr>
          <a:lstStyle/>
          <a:p>
            <a:pPr>
              <a:lnSpc>
                <a:spcPct val="300000"/>
              </a:lnSpc>
            </a:pPr>
            <a:r>
              <a:rPr lang="ja-JP" altLang="en-US" sz="3600" dirty="0">
                <a:latin typeface="+mn-ea"/>
              </a:rPr>
              <a:t>・平均値、中央値、最大、最小などの統計量を把握  </a:t>
            </a:r>
            <a:endParaRPr lang="en-US" altLang="ja-JP" sz="3600" dirty="0">
              <a:latin typeface="+mn-ea"/>
            </a:endParaRPr>
          </a:p>
          <a:p>
            <a:pPr>
              <a:lnSpc>
                <a:spcPct val="300000"/>
              </a:lnSpc>
            </a:pPr>
            <a:r>
              <a:rPr lang="ja-JP" altLang="en-US" sz="3600" dirty="0">
                <a:latin typeface="+mn-ea"/>
              </a:rPr>
              <a:t>・相関分析とデータの可視化：変数間の関係性確認</a:t>
            </a:r>
          </a:p>
          <a:p>
            <a:pPr>
              <a:lnSpc>
                <a:spcPct val="300000"/>
              </a:lnSpc>
            </a:pPr>
            <a:r>
              <a:rPr lang="ja-JP" altLang="en-US" sz="3600" dirty="0">
                <a:latin typeface="+mn-ea"/>
              </a:rPr>
              <a:t>・モデル学習：ロジスティック回帰</a:t>
            </a:r>
            <a:r>
              <a:rPr lang="en-US" altLang="ja-JP" sz="3600" dirty="0">
                <a:latin typeface="+mn-ea"/>
              </a:rPr>
              <a:t>/</a:t>
            </a:r>
            <a:r>
              <a:rPr lang="ja-JP" altLang="en-US" sz="3600" dirty="0">
                <a:latin typeface="+mn-ea"/>
              </a:rPr>
              <a:t>ランダムフォレストを使って当落予測</a:t>
            </a:r>
          </a:p>
          <a:p>
            <a:pPr>
              <a:lnSpc>
                <a:spcPct val="300000"/>
              </a:lnSpc>
            </a:pPr>
            <a:r>
              <a:rPr lang="ja-JP" altLang="en-US" sz="3600" dirty="0">
                <a:latin typeface="+mn-ea"/>
              </a:rPr>
              <a:t>・モデル評価：混合行列、正解率、適合率、再現率、</a:t>
            </a:r>
            <a:r>
              <a:rPr lang="en-US" altLang="ja-JP" sz="3600" dirty="0">
                <a:latin typeface="+mn-ea"/>
              </a:rPr>
              <a:t>F</a:t>
            </a:r>
            <a:r>
              <a:rPr lang="ja-JP" altLang="en-US" sz="3600" dirty="0">
                <a:latin typeface="+mn-ea"/>
              </a:rPr>
              <a:t>値</a:t>
            </a:r>
          </a:p>
        </p:txBody>
      </p:sp>
      <p:sp>
        <p:nvSpPr>
          <p:cNvPr id="3" name="スライド番号プレースホルダー 2">
            <a:extLst>
              <a:ext uri="{FF2B5EF4-FFF2-40B4-BE49-F238E27FC236}">
                <a16:creationId xmlns:a16="http://schemas.microsoft.com/office/drawing/2014/main" id="{D752B0B4-CB5B-AEE7-F417-DEB12C572960}"/>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AE137-A93B-A2B8-28EF-F3000AF7D47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8613F9F-A121-4003-1A3A-7FD34EBEA05A}"/>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基本統計量</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59F367A3-F8A0-DC9C-07EC-9945A469CFE7}"/>
              </a:ext>
            </a:extLst>
          </p:cNvPr>
          <p:cNvSpPr>
            <a:spLocks noGrp="1"/>
          </p:cNvSpPr>
          <p:nvPr>
            <p:ph type="sldNum" sz="quarter" idx="12"/>
          </p:nvPr>
        </p:nvSpPr>
        <p:spPr/>
        <p:txBody>
          <a:bodyPr/>
          <a:lstStyle/>
          <a:p>
            <a:fld id="{B6F15528-21DE-4FAA-801E-634DDDAF4B2B}" type="slidenum">
              <a:rPr lang="en-US" smtClean="0"/>
              <a:pPr/>
              <a:t>21</a:t>
            </a:fld>
            <a:endParaRPr lang="en-US"/>
          </a:p>
        </p:txBody>
      </p:sp>
      <p:pic>
        <p:nvPicPr>
          <p:cNvPr id="6" name="図 5" descr="テーブル&#10;&#10;AI 生成コンテンツは誤りを含む可能性があります。">
            <a:extLst>
              <a:ext uri="{FF2B5EF4-FFF2-40B4-BE49-F238E27FC236}">
                <a16:creationId xmlns:a16="http://schemas.microsoft.com/office/drawing/2014/main" id="{737F9655-D0EA-A01B-C82A-A3F16C15F467}"/>
              </a:ext>
            </a:extLst>
          </p:cNvPr>
          <p:cNvPicPr>
            <a:picLocks noChangeAspect="1"/>
          </p:cNvPicPr>
          <p:nvPr/>
        </p:nvPicPr>
        <p:blipFill>
          <a:blip r:embed="rId2">
            <a:extLst>
              <a:ext uri="{28A0092B-C50C-407E-A947-70E740481C1C}">
                <a14:useLocalDpi xmlns:a14="http://schemas.microsoft.com/office/drawing/2010/main" val="0"/>
              </a:ext>
            </a:extLst>
          </a:blip>
          <a:srcRect l="19444" t="24243" r="20139" b="22726"/>
          <a:stretch>
            <a:fillRect/>
          </a:stretch>
        </p:blipFill>
        <p:spPr>
          <a:xfrm>
            <a:off x="1110343" y="1176720"/>
            <a:ext cx="16110857" cy="6481380"/>
          </a:xfrm>
          <a:prstGeom prst="rect">
            <a:avLst/>
          </a:prstGeom>
        </p:spPr>
      </p:pic>
      <p:sp>
        <p:nvSpPr>
          <p:cNvPr id="7" name="テキスト ボックス 6">
            <a:extLst>
              <a:ext uri="{FF2B5EF4-FFF2-40B4-BE49-F238E27FC236}">
                <a16:creationId xmlns:a16="http://schemas.microsoft.com/office/drawing/2014/main" id="{7573EB32-CE78-196E-D75D-BDDD2AF9B770}"/>
              </a:ext>
            </a:extLst>
          </p:cNvPr>
          <p:cNvSpPr txBox="1"/>
          <p:nvPr/>
        </p:nvSpPr>
        <p:spPr>
          <a:xfrm>
            <a:off x="1870234" y="6743700"/>
            <a:ext cx="10287000" cy="2683427"/>
          </a:xfrm>
          <a:prstGeom prst="rect">
            <a:avLst/>
          </a:prstGeom>
          <a:noFill/>
        </p:spPr>
        <p:txBody>
          <a:bodyPr wrap="square" rtlCol="0">
            <a:spAutoFit/>
          </a:bodyPr>
          <a:lstStyle/>
          <a:p>
            <a:pPr>
              <a:lnSpc>
                <a:spcPct val="250000"/>
              </a:lnSpc>
            </a:pPr>
            <a:r>
              <a:rPr lang="ja-JP" altLang="en-US" sz="2400" dirty="0">
                <a:latin typeface="+mn-ea"/>
              </a:rPr>
              <a:t>・立候補が最も多い政党は自由民主党で</a:t>
            </a:r>
            <a:r>
              <a:rPr lang="en-US" altLang="ja-JP" sz="2400" dirty="0">
                <a:latin typeface="+mn-ea"/>
              </a:rPr>
              <a:t>48</a:t>
            </a:r>
            <a:r>
              <a:rPr lang="ja-JP" altLang="en-US" sz="2400" dirty="0">
                <a:latin typeface="+mn-ea"/>
              </a:rPr>
              <a:t>人である</a:t>
            </a:r>
            <a:br>
              <a:rPr lang="en-US" altLang="ja-JP" sz="2400" dirty="0">
                <a:latin typeface="+mn-ea"/>
              </a:rPr>
            </a:br>
            <a:r>
              <a:rPr lang="ja-JP" altLang="en-US" sz="2400" dirty="0">
                <a:latin typeface="+mn-ea"/>
              </a:rPr>
              <a:t>・元現新の中だと最多は新人で</a:t>
            </a:r>
            <a:r>
              <a:rPr lang="en-US" altLang="ja-JP" sz="2400" dirty="0">
                <a:latin typeface="+mn-ea"/>
              </a:rPr>
              <a:t>287</a:t>
            </a:r>
            <a:r>
              <a:rPr lang="ja-JP" altLang="en-US" sz="2400" dirty="0">
                <a:latin typeface="+mn-ea"/>
              </a:rPr>
              <a:t>人である</a:t>
            </a:r>
            <a:br>
              <a:rPr lang="en-US" altLang="ja-JP" sz="2400" dirty="0">
                <a:latin typeface="+mn-ea"/>
              </a:rPr>
            </a:br>
            <a:r>
              <a:rPr lang="ja-JP" altLang="en-US" sz="2400" dirty="0">
                <a:latin typeface="+mn-ea"/>
              </a:rPr>
              <a:t>・職業では政治家、政党関係が最多で、</a:t>
            </a:r>
            <a:r>
              <a:rPr lang="en-US" altLang="ja-JP" sz="2400" dirty="0">
                <a:latin typeface="+mn-ea"/>
              </a:rPr>
              <a:t>142</a:t>
            </a:r>
            <a:r>
              <a:rPr lang="ja-JP" altLang="en-US" sz="2400" dirty="0">
                <a:latin typeface="+mn-ea"/>
              </a:rPr>
              <a:t>人の候補者が存在する</a:t>
            </a:r>
          </a:p>
        </p:txBody>
      </p:sp>
      <p:sp>
        <p:nvSpPr>
          <p:cNvPr id="9" name="楕円 8">
            <a:extLst>
              <a:ext uri="{FF2B5EF4-FFF2-40B4-BE49-F238E27FC236}">
                <a16:creationId xmlns:a16="http://schemas.microsoft.com/office/drawing/2014/main" id="{AD5392B4-2EFE-B075-E041-73A4554C2BB6}"/>
              </a:ext>
            </a:extLst>
          </p:cNvPr>
          <p:cNvSpPr/>
          <p:nvPr/>
        </p:nvSpPr>
        <p:spPr>
          <a:xfrm>
            <a:off x="8991600" y="3162300"/>
            <a:ext cx="1752600" cy="53340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BE49A90B-F501-B4FF-086E-5DD5BE70C378}"/>
              </a:ext>
            </a:extLst>
          </p:cNvPr>
          <p:cNvSpPr/>
          <p:nvPr/>
        </p:nvSpPr>
        <p:spPr>
          <a:xfrm>
            <a:off x="10896600" y="3219718"/>
            <a:ext cx="990600" cy="475982"/>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58D682F0-28FD-C9CA-E614-67EB518BFC42}"/>
              </a:ext>
            </a:extLst>
          </p:cNvPr>
          <p:cNvSpPr/>
          <p:nvPr/>
        </p:nvSpPr>
        <p:spPr>
          <a:xfrm>
            <a:off x="13182600" y="3086100"/>
            <a:ext cx="2590800" cy="68854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68316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6DDB-1A86-930C-ADDF-B27336FD829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B010EA2-EB8A-D663-3372-564105470084}"/>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当落と年齢</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8" name="図 7" descr="グラフ, ウォーターフォール図&#10;&#10;AI 生成コンテンツは誤りを含む可能性があります。">
            <a:extLst>
              <a:ext uri="{FF2B5EF4-FFF2-40B4-BE49-F238E27FC236}">
                <a16:creationId xmlns:a16="http://schemas.microsoft.com/office/drawing/2014/main" id="{B5575BC4-FE50-AFB1-677D-0F1EE53F8F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72" y="1369714"/>
            <a:ext cx="11321355" cy="7547570"/>
          </a:xfrm>
          <a:prstGeom prst="rect">
            <a:avLst/>
          </a:prstGeom>
        </p:spPr>
      </p:pic>
      <p:sp>
        <p:nvSpPr>
          <p:cNvPr id="9" name="スライド番号プレースホルダー 8">
            <a:extLst>
              <a:ext uri="{FF2B5EF4-FFF2-40B4-BE49-F238E27FC236}">
                <a16:creationId xmlns:a16="http://schemas.microsoft.com/office/drawing/2014/main" id="{F8E4078F-046B-44FF-AA21-E8482D1F5222}"/>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3" name="テキスト ボックス 2">
            <a:extLst>
              <a:ext uri="{FF2B5EF4-FFF2-40B4-BE49-F238E27FC236}">
                <a16:creationId xmlns:a16="http://schemas.microsoft.com/office/drawing/2014/main" id="{C6881DAE-5BE2-000F-B4A7-7608851F583E}"/>
              </a:ext>
            </a:extLst>
          </p:cNvPr>
          <p:cNvSpPr txBox="1"/>
          <p:nvPr/>
        </p:nvSpPr>
        <p:spPr>
          <a:xfrm>
            <a:off x="11787927" y="1699671"/>
            <a:ext cx="5105400" cy="6098785"/>
          </a:xfrm>
          <a:prstGeom prst="rect">
            <a:avLst/>
          </a:prstGeom>
          <a:noFill/>
        </p:spPr>
        <p:txBody>
          <a:bodyPr wrap="square" rtlCol="0">
            <a:spAutoFit/>
          </a:bodyPr>
          <a:lstStyle/>
          <a:p>
            <a:pPr>
              <a:lnSpc>
                <a:spcPct val="250000"/>
              </a:lnSpc>
            </a:pPr>
            <a:r>
              <a:rPr lang="ja-JP" altLang="en-US" sz="2000" dirty="0">
                <a:latin typeface="+mn-ea"/>
              </a:rPr>
              <a:t>・当選者（平均</a:t>
            </a:r>
            <a:r>
              <a:rPr lang="en-US" altLang="ja-JP" sz="2000" dirty="0">
                <a:latin typeface="+mn-ea"/>
              </a:rPr>
              <a:t>53.72</a:t>
            </a:r>
            <a:r>
              <a:rPr lang="ja-JP" altLang="en-US" sz="2000" dirty="0">
                <a:latin typeface="+mn-ea"/>
              </a:rPr>
              <a:t>歳、標準偏差</a:t>
            </a:r>
            <a:r>
              <a:rPr lang="en-US" altLang="ja-JP" sz="2000" dirty="0">
                <a:latin typeface="+mn-ea"/>
              </a:rPr>
              <a:t>9.84</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53.72 ± 9.84 → 43.88</a:t>
            </a:r>
            <a:r>
              <a:rPr lang="ja-JP" altLang="en-US" sz="2000" u="sng" dirty="0">
                <a:latin typeface="+mn-ea"/>
              </a:rPr>
              <a:t>歳～</a:t>
            </a:r>
            <a:r>
              <a:rPr lang="en-US" altLang="ja-JP" sz="2000" u="sng" dirty="0">
                <a:latin typeface="+mn-ea"/>
              </a:rPr>
              <a:t>63.56</a:t>
            </a:r>
            <a:r>
              <a:rPr lang="ja-JP" altLang="en-US" sz="2000" u="sng" dirty="0">
                <a:latin typeface="+mn-ea"/>
              </a:rPr>
              <a:t>歳</a:t>
            </a:r>
          </a:p>
          <a:p>
            <a:pPr>
              <a:lnSpc>
                <a:spcPct val="250000"/>
              </a:lnSpc>
            </a:pPr>
            <a:r>
              <a:rPr lang="ja-JP" altLang="en-US" sz="2000" dirty="0">
                <a:latin typeface="+mn-ea"/>
              </a:rPr>
              <a:t>・落選者（平均</a:t>
            </a:r>
            <a:r>
              <a:rPr lang="en-US" altLang="ja-JP" sz="2000" dirty="0">
                <a:latin typeface="+mn-ea"/>
              </a:rPr>
              <a:t>50.60</a:t>
            </a:r>
            <a:r>
              <a:rPr lang="ja-JP" altLang="en-US" sz="2000" dirty="0">
                <a:latin typeface="+mn-ea"/>
              </a:rPr>
              <a:t>歳、標準偏差</a:t>
            </a:r>
            <a:r>
              <a:rPr lang="en-US" altLang="ja-JP" sz="2000" dirty="0">
                <a:latin typeface="+mn-ea"/>
              </a:rPr>
              <a:t>11.56</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50.60 ± 11.56 → 39.04</a:t>
            </a:r>
            <a:r>
              <a:rPr lang="ja-JP" altLang="en-US" sz="2000" u="sng" dirty="0">
                <a:latin typeface="+mn-ea"/>
              </a:rPr>
              <a:t>歳～</a:t>
            </a:r>
            <a:r>
              <a:rPr lang="en-US" altLang="ja-JP" sz="2000" u="sng" dirty="0">
                <a:latin typeface="+mn-ea"/>
              </a:rPr>
              <a:t>62.16</a:t>
            </a:r>
            <a:r>
              <a:rPr lang="ja-JP" altLang="en-US" sz="2000" u="sng" dirty="0">
                <a:latin typeface="+mn-ea"/>
              </a:rPr>
              <a:t>歳</a:t>
            </a:r>
            <a:endParaRPr lang="en-US" altLang="ja-JP" sz="2000" u="sng" dirty="0">
              <a:latin typeface="+mn-ea"/>
            </a:endParaRPr>
          </a:p>
          <a:p>
            <a:pPr>
              <a:lnSpc>
                <a:spcPct val="250000"/>
              </a:lnSpc>
            </a:pPr>
            <a:r>
              <a:rPr lang="en-US" altLang="ja-JP" sz="2000" dirty="0">
                <a:latin typeface="+mn-ea"/>
              </a:rPr>
              <a:t>※</a:t>
            </a:r>
            <a:r>
              <a:rPr lang="ja-JP" altLang="en-US" sz="2000" dirty="0">
                <a:latin typeface="+mn-ea"/>
              </a:rPr>
              <a:t>正規分布を仮定すると、</a:t>
            </a:r>
            <a:endParaRPr lang="en-US" altLang="ja-JP" sz="2000" dirty="0">
              <a:latin typeface="+mn-ea"/>
            </a:endParaRPr>
          </a:p>
          <a:p>
            <a:pPr>
              <a:lnSpc>
                <a:spcPct val="250000"/>
              </a:lnSpc>
            </a:pPr>
            <a:r>
              <a:rPr lang="ja-JP" altLang="en-US" sz="2000" dirty="0">
                <a:latin typeface="+mn-ea"/>
              </a:rPr>
              <a:t>この範囲に 約</a:t>
            </a:r>
            <a:r>
              <a:rPr lang="en-US" altLang="ja-JP" sz="2000" dirty="0">
                <a:latin typeface="+mn-ea"/>
              </a:rPr>
              <a:t>68%</a:t>
            </a:r>
            <a:r>
              <a:rPr lang="ja-JP" altLang="en-US" sz="2000" dirty="0">
                <a:latin typeface="+mn-ea"/>
              </a:rPr>
              <a:t>の当選者 が存在する</a:t>
            </a:r>
          </a:p>
        </p:txBody>
      </p:sp>
    </p:spTree>
    <p:extLst>
      <p:ext uri="{BB962C8B-B14F-4D97-AF65-F5344CB8AC3E}">
        <p14:creationId xmlns:p14="http://schemas.microsoft.com/office/powerpoint/2010/main" val="1850952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DC745-2310-1243-ABE7-30741366E1CA}"/>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C29106E-66C2-387A-0403-E145C3840A0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当落と性別</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5" name="図 4" descr="グラフ, 棒グラフ&#10;&#10;AI 生成コンテンツは誤りを含む可能性があります。">
            <a:extLst>
              <a:ext uri="{FF2B5EF4-FFF2-40B4-BE49-F238E27FC236}">
                <a16:creationId xmlns:a16="http://schemas.microsoft.com/office/drawing/2014/main" id="{93506F78-B68C-CDEF-9472-31CF0873C5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14500"/>
            <a:ext cx="11277600" cy="7518397"/>
          </a:xfrm>
          <a:prstGeom prst="rect">
            <a:avLst/>
          </a:prstGeom>
        </p:spPr>
      </p:pic>
      <p:sp>
        <p:nvSpPr>
          <p:cNvPr id="3" name="スライド番号プレースホルダー 2">
            <a:extLst>
              <a:ext uri="{FF2B5EF4-FFF2-40B4-BE49-F238E27FC236}">
                <a16:creationId xmlns:a16="http://schemas.microsoft.com/office/drawing/2014/main" id="{E5C41E1C-F049-CA9D-2D89-1BC8F1FAD60F}"/>
              </a:ext>
            </a:extLst>
          </p:cNvPr>
          <p:cNvSpPr>
            <a:spLocks noGrp="1"/>
          </p:cNvSpPr>
          <p:nvPr>
            <p:ph type="sldNum" sz="quarter" idx="12"/>
          </p:nvPr>
        </p:nvSpPr>
        <p:spPr/>
        <p:txBody>
          <a:bodyPr/>
          <a:lstStyle/>
          <a:p>
            <a:fld id="{B6F15528-21DE-4FAA-801E-634DDDAF4B2B}" type="slidenum">
              <a:rPr lang="en-US" smtClean="0"/>
              <a:pPr/>
              <a:t>23</a:t>
            </a:fld>
            <a:endParaRPr lang="en-US"/>
          </a:p>
        </p:txBody>
      </p:sp>
      <p:sp>
        <p:nvSpPr>
          <p:cNvPr id="4" name="テキスト ボックス 3">
            <a:extLst>
              <a:ext uri="{FF2B5EF4-FFF2-40B4-BE49-F238E27FC236}">
                <a16:creationId xmlns:a16="http://schemas.microsoft.com/office/drawing/2014/main" id="{F4D9F4D2-7189-CE31-69E6-A58683F9BE80}"/>
              </a:ext>
            </a:extLst>
          </p:cNvPr>
          <p:cNvSpPr txBox="1"/>
          <p:nvPr/>
        </p:nvSpPr>
        <p:spPr>
          <a:xfrm>
            <a:off x="12157234" y="4283393"/>
            <a:ext cx="5105400" cy="860107"/>
          </a:xfrm>
          <a:prstGeom prst="rect">
            <a:avLst/>
          </a:prstGeom>
          <a:noFill/>
        </p:spPr>
        <p:txBody>
          <a:bodyPr wrap="square" rtlCol="0">
            <a:spAutoFit/>
          </a:bodyPr>
          <a:lstStyle/>
          <a:p>
            <a:pPr>
              <a:lnSpc>
                <a:spcPct val="250000"/>
              </a:lnSpc>
            </a:pPr>
            <a:r>
              <a:rPr lang="ja-JP" altLang="en-US" sz="2400" dirty="0"/>
              <a:t>・男女で当選確率で大きな違いはない</a:t>
            </a:r>
            <a:endParaRPr lang="en-US" altLang="ja-JP" sz="2400" dirty="0"/>
          </a:p>
        </p:txBody>
      </p:sp>
    </p:spTree>
    <p:extLst>
      <p:ext uri="{BB962C8B-B14F-4D97-AF65-F5344CB8AC3E}">
        <p14:creationId xmlns:p14="http://schemas.microsoft.com/office/powerpoint/2010/main" val="1042254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495AD-C226-099C-9EDF-A4334F3C924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630DE15-8627-F8CE-D350-32E2283F57C2}"/>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当落と党派</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6" name="図 5" descr="グラフ&#10;&#10;AI 生成コンテンツは誤りを含む可能性があります。">
            <a:extLst>
              <a:ext uri="{FF2B5EF4-FFF2-40B4-BE49-F238E27FC236}">
                <a16:creationId xmlns:a16="http://schemas.microsoft.com/office/drawing/2014/main" id="{C43D008E-1C43-5D95-3D25-DA4E981B52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8800" y="1257300"/>
            <a:ext cx="14020800" cy="7010402"/>
          </a:xfrm>
          <a:prstGeom prst="rect">
            <a:avLst/>
          </a:prstGeom>
        </p:spPr>
      </p:pic>
      <p:sp>
        <p:nvSpPr>
          <p:cNvPr id="3" name="スライド番号プレースホルダー 2">
            <a:extLst>
              <a:ext uri="{FF2B5EF4-FFF2-40B4-BE49-F238E27FC236}">
                <a16:creationId xmlns:a16="http://schemas.microsoft.com/office/drawing/2014/main" id="{A17635B2-94F3-9D5D-1524-5AA8DD1CE6BB}"/>
              </a:ext>
            </a:extLst>
          </p:cNvPr>
          <p:cNvSpPr>
            <a:spLocks noGrp="1"/>
          </p:cNvSpPr>
          <p:nvPr>
            <p:ph type="sldNum" sz="quarter" idx="12"/>
          </p:nvPr>
        </p:nvSpPr>
        <p:spPr/>
        <p:txBody>
          <a:bodyPr/>
          <a:lstStyle/>
          <a:p>
            <a:fld id="{B6F15528-21DE-4FAA-801E-634DDDAF4B2B}" type="slidenum">
              <a:rPr lang="en-US" smtClean="0"/>
              <a:pPr/>
              <a:t>24</a:t>
            </a:fld>
            <a:endParaRPr lang="en-US"/>
          </a:p>
        </p:txBody>
      </p:sp>
      <p:sp>
        <p:nvSpPr>
          <p:cNvPr id="4" name="テキスト ボックス 3">
            <a:extLst>
              <a:ext uri="{FF2B5EF4-FFF2-40B4-BE49-F238E27FC236}">
                <a16:creationId xmlns:a16="http://schemas.microsoft.com/office/drawing/2014/main" id="{1F0E835C-2EE3-EF2A-0C54-2531B9FB4E97}"/>
              </a:ext>
            </a:extLst>
          </p:cNvPr>
          <p:cNvSpPr txBox="1"/>
          <p:nvPr/>
        </p:nvSpPr>
        <p:spPr>
          <a:xfrm>
            <a:off x="1865586" y="7769758"/>
            <a:ext cx="13716000" cy="1783437"/>
          </a:xfrm>
          <a:prstGeom prst="rect">
            <a:avLst/>
          </a:prstGeom>
          <a:noFill/>
        </p:spPr>
        <p:txBody>
          <a:bodyPr wrap="square" rtlCol="0">
            <a:spAutoFit/>
          </a:bodyPr>
          <a:lstStyle/>
          <a:p>
            <a:pPr>
              <a:lnSpc>
                <a:spcPct val="250000"/>
              </a:lnSpc>
            </a:pPr>
            <a:r>
              <a:rPr lang="ja-JP" altLang="en-US" sz="2400" dirty="0"/>
              <a:t>・公明党、自由民主党といった与党の当選確率が高いが、立憲民主党や国民民主党の当選確率も高い</a:t>
            </a:r>
            <a:endParaRPr lang="en-US" altLang="ja-JP" sz="2400" dirty="0"/>
          </a:p>
          <a:p>
            <a:pPr>
              <a:lnSpc>
                <a:spcPct val="250000"/>
              </a:lnSpc>
            </a:pPr>
            <a:r>
              <a:rPr lang="ja-JP" altLang="en-US" sz="2400" dirty="0"/>
              <a:t>→与党が明らかに有利とまでは言えない</a:t>
            </a:r>
            <a:endParaRPr lang="en-US" altLang="ja-JP" sz="2400" dirty="0"/>
          </a:p>
        </p:txBody>
      </p:sp>
    </p:spTree>
    <p:extLst>
      <p:ext uri="{BB962C8B-B14F-4D97-AF65-F5344CB8AC3E}">
        <p14:creationId xmlns:p14="http://schemas.microsoft.com/office/powerpoint/2010/main" val="9988076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1DA22F-88D1-18A7-3963-1DE50EEA171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63CE1DC-E1F7-A764-C8CF-3BFD8F39C37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当落と元職・現職・新人</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7" name="図 6" descr="グラフ, 棒グラフ&#10;&#10;AI 生成コンテンツは誤りを含む可能性があります。">
            <a:extLst>
              <a:ext uri="{FF2B5EF4-FFF2-40B4-BE49-F238E27FC236}">
                <a16:creationId xmlns:a16="http://schemas.microsoft.com/office/drawing/2014/main" id="{9F237C80-F8F2-9362-B0D1-780F84C278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62100"/>
            <a:ext cx="10363200" cy="7772398"/>
          </a:xfrm>
          <a:prstGeom prst="rect">
            <a:avLst/>
          </a:prstGeom>
        </p:spPr>
      </p:pic>
      <p:sp>
        <p:nvSpPr>
          <p:cNvPr id="8" name="スライド番号プレースホルダー 7">
            <a:extLst>
              <a:ext uri="{FF2B5EF4-FFF2-40B4-BE49-F238E27FC236}">
                <a16:creationId xmlns:a16="http://schemas.microsoft.com/office/drawing/2014/main" id="{AECF5CE0-02E2-28BC-4D1A-1C7AA4F76FA2}"/>
              </a:ext>
            </a:extLst>
          </p:cNvPr>
          <p:cNvSpPr>
            <a:spLocks noGrp="1"/>
          </p:cNvSpPr>
          <p:nvPr>
            <p:ph type="sldNum" sz="quarter" idx="12"/>
          </p:nvPr>
        </p:nvSpPr>
        <p:spPr/>
        <p:txBody>
          <a:bodyPr/>
          <a:lstStyle/>
          <a:p>
            <a:fld id="{B6F15528-21DE-4FAA-801E-634DDDAF4B2B}" type="slidenum">
              <a:rPr lang="en-US" smtClean="0"/>
              <a:pPr/>
              <a:t>25</a:t>
            </a:fld>
            <a:endParaRPr lang="en-US"/>
          </a:p>
        </p:txBody>
      </p:sp>
      <p:sp>
        <p:nvSpPr>
          <p:cNvPr id="3" name="テキスト ボックス 2">
            <a:extLst>
              <a:ext uri="{FF2B5EF4-FFF2-40B4-BE49-F238E27FC236}">
                <a16:creationId xmlns:a16="http://schemas.microsoft.com/office/drawing/2014/main" id="{D19D876A-4540-794B-3B68-FB2F28ADE09A}"/>
              </a:ext>
            </a:extLst>
          </p:cNvPr>
          <p:cNvSpPr txBox="1"/>
          <p:nvPr/>
        </p:nvSpPr>
        <p:spPr>
          <a:xfrm>
            <a:off x="11658600" y="4251781"/>
            <a:ext cx="5638800" cy="1783437"/>
          </a:xfrm>
          <a:prstGeom prst="rect">
            <a:avLst/>
          </a:prstGeom>
          <a:noFill/>
        </p:spPr>
        <p:txBody>
          <a:bodyPr wrap="square" rtlCol="0">
            <a:spAutoFit/>
          </a:bodyPr>
          <a:lstStyle/>
          <a:p>
            <a:pPr>
              <a:lnSpc>
                <a:spcPct val="250000"/>
              </a:lnSpc>
            </a:pPr>
            <a:r>
              <a:rPr lang="ja-JP" altLang="en-US" sz="2400" dirty="0"/>
              <a:t>・現職の当選率が高い。新人と元職は同じくらいの当選確率である。</a:t>
            </a:r>
            <a:endParaRPr lang="en-US" altLang="ja-JP" sz="2400" dirty="0"/>
          </a:p>
        </p:txBody>
      </p:sp>
    </p:spTree>
    <p:extLst>
      <p:ext uri="{BB962C8B-B14F-4D97-AF65-F5344CB8AC3E}">
        <p14:creationId xmlns:p14="http://schemas.microsoft.com/office/powerpoint/2010/main" val="39056454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2FE9-23B4-4340-492C-20A3887A9E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BA510C3-A08C-928C-C350-7EB38D4D0B30}"/>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当落と議席数</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4" name="図 3" descr="グラフ, 棒グラフ&#10;&#10;AI 生成コンテンツは誤りを含む可能性があります。">
            <a:extLst>
              <a:ext uri="{FF2B5EF4-FFF2-40B4-BE49-F238E27FC236}">
                <a16:creationId xmlns:a16="http://schemas.microsoft.com/office/drawing/2014/main" id="{5651A14C-7510-9E94-920E-FB6A6B02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072" y="1790700"/>
            <a:ext cx="14267855" cy="6019800"/>
          </a:xfrm>
          <a:prstGeom prst="rect">
            <a:avLst/>
          </a:prstGeom>
        </p:spPr>
      </p:pic>
      <p:sp>
        <p:nvSpPr>
          <p:cNvPr id="6" name="スライド番号プレースホルダー 5">
            <a:extLst>
              <a:ext uri="{FF2B5EF4-FFF2-40B4-BE49-F238E27FC236}">
                <a16:creationId xmlns:a16="http://schemas.microsoft.com/office/drawing/2014/main" id="{F0EECF0D-85CB-71BD-2A10-74F926328636}"/>
              </a:ext>
            </a:extLst>
          </p:cNvPr>
          <p:cNvSpPr>
            <a:spLocks noGrp="1"/>
          </p:cNvSpPr>
          <p:nvPr>
            <p:ph type="sldNum" sz="quarter" idx="12"/>
          </p:nvPr>
        </p:nvSpPr>
        <p:spPr/>
        <p:txBody>
          <a:bodyPr/>
          <a:lstStyle/>
          <a:p>
            <a:fld id="{B6F15528-21DE-4FAA-801E-634DDDAF4B2B}" type="slidenum">
              <a:rPr lang="en-US" smtClean="0"/>
              <a:pPr/>
              <a:t>26</a:t>
            </a:fld>
            <a:endParaRPr lang="en-US"/>
          </a:p>
        </p:txBody>
      </p:sp>
      <p:sp>
        <p:nvSpPr>
          <p:cNvPr id="3" name="テキスト ボックス 2">
            <a:extLst>
              <a:ext uri="{FF2B5EF4-FFF2-40B4-BE49-F238E27FC236}">
                <a16:creationId xmlns:a16="http://schemas.microsoft.com/office/drawing/2014/main" id="{86E8A663-DF11-965C-9C03-C10415AFF9CE}"/>
              </a:ext>
            </a:extLst>
          </p:cNvPr>
          <p:cNvSpPr txBox="1"/>
          <p:nvPr/>
        </p:nvSpPr>
        <p:spPr>
          <a:xfrm>
            <a:off x="2400299" y="7821047"/>
            <a:ext cx="13487400" cy="178343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1-4</a:t>
            </a:r>
            <a:r>
              <a:rPr lang="ja-JP" altLang="en-US" sz="2400" dirty="0">
                <a:latin typeface="+mn-ea"/>
              </a:rPr>
              <a:t>議席の選挙区では当選確率は大きくは変わらないが、</a:t>
            </a:r>
            <a:r>
              <a:rPr lang="en-US" altLang="ja-JP" sz="2400" dirty="0">
                <a:latin typeface="+mn-ea"/>
              </a:rPr>
              <a:t>7</a:t>
            </a:r>
            <a:r>
              <a:rPr lang="ja-JP" altLang="en-US" sz="2400" dirty="0">
                <a:latin typeface="+mn-ea"/>
              </a:rPr>
              <a:t>議席の東京選挙区では</a:t>
            </a:r>
            <a:br>
              <a:rPr lang="en-US" altLang="ja-JP" sz="2400" dirty="0">
                <a:latin typeface="+mn-ea"/>
              </a:rPr>
            </a:br>
            <a:r>
              <a:rPr lang="ja-JP" altLang="en-US" sz="2400" dirty="0">
                <a:latin typeface="+mn-ea"/>
              </a:rPr>
              <a:t>当選確率がほかの選挙区と比べて低い。つまり若干ではあるものの競争率が高い。</a:t>
            </a:r>
            <a:endParaRPr lang="en-US" altLang="ja-JP" sz="2400" dirty="0">
              <a:latin typeface="+mn-ea"/>
            </a:endParaRPr>
          </a:p>
        </p:txBody>
      </p:sp>
    </p:spTree>
    <p:extLst>
      <p:ext uri="{BB962C8B-B14F-4D97-AF65-F5344CB8AC3E}">
        <p14:creationId xmlns:p14="http://schemas.microsoft.com/office/powerpoint/2010/main" val="1294573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D76EC-4830-5B47-416A-B830EFCD580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FD08044-328D-7C80-9B9F-B4959D9C4DE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当落と職業</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7" name="スライド番号プレースホルダー 6">
            <a:extLst>
              <a:ext uri="{FF2B5EF4-FFF2-40B4-BE49-F238E27FC236}">
                <a16:creationId xmlns:a16="http://schemas.microsoft.com/office/drawing/2014/main" id="{7067B08A-A09B-9A65-B59F-25B57EBD873F}"/>
              </a:ext>
            </a:extLst>
          </p:cNvPr>
          <p:cNvSpPr>
            <a:spLocks noGrp="1"/>
          </p:cNvSpPr>
          <p:nvPr>
            <p:ph type="sldNum" sz="quarter" idx="12"/>
          </p:nvPr>
        </p:nvSpPr>
        <p:spPr/>
        <p:txBody>
          <a:bodyPr/>
          <a:lstStyle/>
          <a:p>
            <a:fld id="{B6F15528-21DE-4FAA-801E-634DDDAF4B2B}" type="slidenum">
              <a:rPr lang="en-US" smtClean="0"/>
              <a:pPr/>
              <a:t>27</a:t>
            </a:fld>
            <a:endParaRPr lang="en-US"/>
          </a:p>
        </p:txBody>
      </p:sp>
      <p:pic>
        <p:nvPicPr>
          <p:cNvPr id="5" name="図 4" descr="グラフ, 折れ線グラフ&#10;&#10;AI 生成コンテンツは誤りを含む可能性があります。">
            <a:extLst>
              <a:ext uri="{FF2B5EF4-FFF2-40B4-BE49-F238E27FC236}">
                <a16:creationId xmlns:a16="http://schemas.microsoft.com/office/drawing/2014/main" id="{001F7982-A67A-994F-BC4D-B37E28D06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257300"/>
            <a:ext cx="13944600" cy="6972300"/>
          </a:xfrm>
          <a:prstGeom prst="rect">
            <a:avLst/>
          </a:prstGeom>
        </p:spPr>
      </p:pic>
      <p:sp>
        <p:nvSpPr>
          <p:cNvPr id="6" name="テキスト ボックス 5">
            <a:extLst>
              <a:ext uri="{FF2B5EF4-FFF2-40B4-BE49-F238E27FC236}">
                <a16:creationId xmlns:a16="http://schemas.microsoft.com/office/drawing/2014/main" id="{84B9C183-1987-321B-C4D6-D8152F560888}"/>
              </a:ext>
            </a:extLst>
          </p:cNvPr>
          <p:cNvSpPr txBox="1"/>
          <p:nvPr/>
        </p:nvSpPr>
        <p:spPr>
          <a:xfrm>
            <a:off x="1993692" y="7792749"/>
            <a:ext cx="13716000" cy="176009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a:t>
            </a:r>
            <a:r>
              <a:rPr lang="ja-JP" altLang="en-US" sz="2400" dirty="0">
                <a:latin typeface="+mn-ea"/>
              </a:rPr>
              <a:t>教育、研究</a:t>
            </a:r>
            <a:r>
              <a:rPr lang="en-US" altLang="ja-JP" sz="2400" dirty="0">
                <a:latin typeface="+mn-ea"/>
              </a:rPr>
              <a:t>(2)</a:t>
            </a:r>
            <a:r>
              <a:rPr lang="ja-JP" altLang="en-US" sz="2400" dirty="0">
                <a:latin typeface="+mn-ea"/>
              </a:rPr>
              <a:t>政治家、政党関係</a:t>
            </a:r>
            <a:r>
              <a:rPr lang="en-US" altLang="ja-JP" sz="2400" dirty="0">
                <a:latin typeface="+mn-ea"/>
              </a:rPr>
              <a:t>(3)</a:t>
            </a:r>
            <a:r>
              <a:rPr lang="ja-JP" altLang="en-US" sz="2400" dirty="0">
                <a:latin typeface="+mn-ea"/>
              </a:rPr>
              <a:t>建設、施工業が上位</a:t>
            </a:r>
            <a:r>
              <a:rPr lang="en-US" altLang="ja-JP" sz="2400" dirty="0">
                <a:latin typeface="+mn-ea"/>
              </a:rPr>
              <a:t>3</a:t>
            </a:r>
            <a:r>
              <a:rPr lang="ja-JP" altLang="en-US" sz="2400" dirty="0">
                <a:latin typeface="+mn-ea"/>
              </a:rPr>
              <a:t>職種。政治経験よりも教育分野での経験が</a:t>
            </a:r>
            <a:endParaRPr lang="en-US" altLang="ja-JP" sz="2400" dirty="0">
              <a:latin typeface="+mn-ea"/>
            </a:endParaRPr>
          </a:p>
          <a:p>
            <a:pPr>
              <a:lnSpc>
                <a:spcPct val="250000"/>
              </a:lnSpc>
            </a:pPr>
            <a:r>
              <a:rPr lang="ja-JP" altLang="en-US" sz="2400" dirty="0">
                <a:latin typeface="+mn-ea"/>
              </a:rPr>
              <a:t>当落に影響する可能性が示唆されている</a:t>
            </a:r>
            <a:endParaRPr lang="en-US" altLang="ja-JP" sz="2400" dirty="0">
              <a:latin typeface="+mn-ea"/>
            </a:endParaRPr>
          </a:p>
        </p:txBody>
      </p:sp>
    </p:spTree>
    <p:extLst>
      <p:ext uri="{BB962C8B-B14F-4D97-AF65-F5344CB8AC3E}">
        <p14:creationId xmlns:p14="http://schemas.microsoft.com/office/powerpoint/2010/main" val="478181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92D60-FC1E-6986-4AAE-050332609A6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560BEC6-EAA7-AADF-61F6-2FFD3BA1ADA0}"/>
              </a:ext>
            </a:extLst>
          </p:cNvPr>
          <p:cNvSpPr txBox="1"/>
          <p:nvPr/>
        </p:nvSpPr>
        <p:spPr>
          <a:xfrm>
            <a:off x="6591300" y="4764518"/>
            <a:ext cx="5105400" cy="757964"/>
          </a:xfrm>
          <a:prstGeom prst="rect">
            <a:avLst/>
          </a:prstGeom>
        </p:spPr>
        <p:txBody>
          <a:bodyPr wrap="square" lIns="0" tIns="0" rIns="0" bIns="0" rtlCol="0" anchor="t">
            <a:spAutoFit/>
          </a:bodyPr>
          <a:lstStyle/>
          <a:p>
            <a:pPr algn="l">
              <a:lnSpc>
                <a:spcPts val="6720"/>
              </a:lnSpc>
            </a:pPr>
            <a:r>
              <a:rPr lang="en-US" sz="4200" b="1" spc="210" dirty="0">
                <a:solidFill>
                  <a:srgbClr val="373737"/>
                </a:solidFill>
                <a:latin typeface="セザンヌ Bold"/>
                <a:ea typeface="セザンヌ Bold"/>
                <a:cs typeface="セザンヌ Bold"/>
                <a:sym typeface="セザンヌ Bold"/>
              </a:rPr>
              <a:t>8.</a:t>
            </a:r>
            <a:r>
              <a:rPr lang="ja-JP" altLang="en-US" sz="4200" b="1" spc="210" dirty="0">
                <a:solidFill>
                  <a:srgbClr val="373737"/>
                </a:solidFill>
                <a:latin typeface="セザンヌ Bold"/>
                <a:ea typeface="セザンヌ Bold"/>
                <a:cs typeface="セザンヌ Bold"/>
                <a:sym typeface="セザンヌ Bold"/>
              </a:rPr>
              <a:t>モデル評価の解釈</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C1D9839-FF65-FBB2-634D-140BA48B90D0}"/>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25203108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C4E10-B48D-C115-7081-B002B691CDD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F952151-2FAF-BC43-C40F-D81320975A3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A79F8D0E-A17E-0A26-5B39-68318ADBA46A}"/>
              </a:ext>
            </a:extLst>
          </p:cNvPr>
          <p:cNvSpPr txBox="1"/>
          <p:nvPr/>
        </p:nvSpPr>
        <p:spPr>
          <a:xfrm>
            <a:off x="1295400" y="92000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p>
        </p:txBody>
      </p:sp>
      <p:graphicFrame>
        <p:nvGraphicFramePr>
          <p:cNvPr id="7" name="表 6">
            <a:extLst>
              <a:ext uri="{FF2B5EF4-FFF2-40B4-BE49-F238E27FC236}">
                <a16:creationId xmlns:a16="http://schemas.microsoft.com/office/drawing/2014/main" id="{9AAA785C-922F-CA56-64E8-0AC2A1168BAF}"/>
              </a:ext>
            </a:extLst>
          </p:cNvPr>
          <p:cNvGraphicFramePr>
            <a:graphicFrameLocks noGrp="1"/>
          </p:cNvGraphicFramePr>
          <p:nvPr>
            <p:extLst>
              <p:ext uri="{D42A27DB-BD31-4B8C-83A1-F6EECF244321}">
                <p14:modId xmlns:p14="http://schemas.microsoft.com/office/powerpoint/2010/main" val="2770205072"/>
              </p:ext>
            </p:extLst>
          </p:nvPr>
        </p:nvGraphicFramePr>
        <p:xfrm>
          <a:off x="1331763" y="2828009"/>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52(</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3(FP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8(FN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7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C6652A95-736D-1AB6-B77C-D2ED327930F4}"/>
              </a:ext>
            </a:extLst>
          </p:cNvPr>
          <p:cNvSpPr>
            <a:spLocks noGrp="1"/>
          </p:cNvSpPr>
          <p:nvPr>
            <p:ph type="sldNum" sz="quarter" idx="12"/>
          </p:nvPr>
        </p:nvSpPr>
        <p:spPr/>
        <p:txBody>
          <a:bodyPr/>
          <a:lstStyle/>
          <a:p>
            <a:fld id="{B6F15528-21DE-4FAA-801E-634DDDAF4B2B}" type="slidenum">
              <a:rPr lang="en-US" smtClean="0"/>
              <a:pPr/>
              <a:t>29</a:t>
            </a:fld>
            <a:endParaRPr lang="en-US"/>
          </a:p>
        </p:txBody>
      </p:sp>
      <p:sp>
        <p:nvSpPr>
          <p:cNvPr id="11" name="TextBox 9">
            <a:extLst>
              <a:ext uri="{FF2B5EF4-FFF2-40B4-BE49-F238E27FC236}">
                <a16:creationId xmlns:a16="http://schemas.microsoft.com/office/drawing/2014/main" id="{AFA00355-F694-3508-54B1-93C6EFCC542C}"/>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60</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52</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0.866</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10</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7</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0.70</a:t>
            </a:r>
          </a:p>
          <a:p>
            <a:pPr marL="259080" lvl="1">
              <a:lnSpc>
                <a:spcPct val="250000"/>
              </a:lnSpc>
            </a:pPr>
            <a:r>
              <a:rPr lang="ja-JP" altLang="en-US" sz="2800" b="1" u="sng" spc="120" dirty="0">
                <a:latin typeface="+mn-ea"/>
                <a:cs typeface="セザンヌ Medium"/>
                <a:sym typeface="セザンヌ Medium"/>
              </a:rPr>
              <a:t>→落選予測の精度は高いが、落選予測と比べて当選予測の精度は低い</a:t>
            </a:r>
            <a:endParaRPr lang="en-US" altLang="ja-JP" sz="2800" b="1" u="sng" spc="120" dirty="0">
              <a:latin typeface="+mn-ea"/>
              <a:cs typeface="セザンヌ Medium"/>
              <a:sym typeface="セザンヌ Medium"/>
            </a:endParaRPr>
          </a:p>
        </p:txBody>
      </p:sp>
      <p:sp>
        <p:nvSpPr>
          <p:cNvPr id="14" name="テキスト ボックス 13">
            <a:extLst>
              <a:ext uri="{FF2B5EF4-FFF2-40B4-BE49-F238E27FC236}">
                <a16:creationId xmlns:a16="http://schemas.microsoft.com/office/drawing/2014/main" id="{CD06FFC8-00EE-19BF-D394-99040BFB05CB}"/>
              </a:ext>
            </a:extLst>
          </p:cNvPr>
          <p:cNvSpPr txBox="1"/>
          <p:nvPr/>
        </p:nvSpPr>
        <p:spPr>
          <a:xfrm>
            <a:off x="1143000" y="1634894"/>
            <a:ext cx="9144000" cy="960840"/>
          </a:xfrm>
          <a:prstGeom prst="rect">
            <a:avLst/>
          </a:prstGeom>
          <a:noFill/>
        </p:spPr>
        <p:txBody>
          <a:bodyPr wrap="square">
            <a:spAutoFit/>
          </a:bodyPr>
          <a:lstStyle/>
          <a:p>
            <a:pPr marL="259080" lvl="1">
              <a:lnSpc>
                <a:spcPct val="250000"/>
              </a:lnSpc>
            </a:pPr>
            <a:r>
              <a:rPr lang="ja-JP" altLang="en-US" sz="2800" b="1" spc="120" dirty="0">
                <a:latin typeface="+mn-ea"/>
                <a:cs typeface="セザンヌ Medium"/>
                <a:sym typeface="セザンヌ Medium"/>
              </a:rPr>
              <a:t>①ロジスティック回帰</a:t>
            </a:r>
            <a:endParaRPr lang="en-US" altLang="ja-JP" sz="2800" b="1" spc="120" dirty="0">
              <a:latin typeface="+mn-ea"/>
              <a:cs typeface="セザンヌ Medium"/>
              <a:sym typeface="セザンヌ Medium"/>
            </a:endParaRPr>
          </a:p>
        </p:txBody>
      </p:sp>
    </p:spTree>
    <p:extLst>
      <p:ext uri="{BB962C8B-B14F-4D97-AF65-F5344CB8AC3E}">
        <p14:creationId xmlns:p14="http://schemas.microsoft.com/office/powerpoint/2010/main" val="2258110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87AEC-74D2-471F-BE7D-A17C490CBD2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5BD0BF5-8D30-2762-41FE-0CF04A5EF998}"/>
              </a:ext>
            </a:extLst>
          </p:cNvPr>
          <p:cNvSpPr txBox="1"/>
          <p:nvPr/>
        </p:nvSpPr>
        <p:spPr>
          <a:xfrm>
            <a:off x="7274454" y="4764518"/>
            <a:ext cx="3739092" cy="780598"/>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1</a:t>
            </a:r>
            <a:r>
              <a:rPr lang="ja-JP" altLang="en-US" sz="4200" b="1" spc="210" dirty="0">
                <a:solidFill>
                  <a:srgbClr val="373737"/>
                </a:solidFill>
                <a:latin typeface="+mn-ea"/>
                <a:cs typeface="セザンヌ Bold"/>
                <a:sym typeface="セザンヌ Bold"/>
              </a:rPr>
              <a:t>．背景と目的</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5F176B5-2FD7-263B-A90B-A588BD999FF3}"/>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230953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05BDC-8913-FB2E-2B33-64599DC0941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9DC0F9D-E507-8544-E58C-1EA712D90B67}"/>
              </a:ext>
            </a:extLst>
          </p:cNvPr>
          <p:cNvSpPr txBox="1"/>
          <p:nvPr/>
        </p:nvSpPr>
        <p:spPr>
          <a:xfrm>
            <a:off x="1600200" y="766364"/>
            <a:ext cx="10603109" cy="922817"/>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altLang="ja-JP" sz="2400" b="1" u="sng" spc="120" dirty="0">
              <a:latin typeface="+mn-ea"/>
              <a:cs typeface="セザンヌ Ultra-Bold"/>
              <a:sym typeface="セザンヌ Ultra-Bold"/>
            </a:endParaRPr>
          </a:p>
          <a:p>
            <a:pPr>
              <a:lnSpc>
                <a:spcPts val="3840"/>
              </a:lnSpc>
            </a:pP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FF6D5346-4715-1B9F-72E5-D7C99802AF87}"/>
              </a:ext>
            </a:extLst>
          </p:cNvPr>
          <p:cNvSpPr txBox="1"/>
          <p:nvPr/>
        </p:nvSpPr>
        <p:spPr>
          <a:xfrm>
            <a:off x="1295400" y="95250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endParaRPr lang="ja-JP" altLang="en-US" sz="2800" b="1"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A00DE296-2AF9-D324-3292-71EC922B6A01}"/>
              </a:ext>
            </a:extLst>
          </p:cNvPr>
          <p:cNvSpPr>
            <a:spLocks noGrp="1"/>
          </p:cNvSpPr>
          <p:nvPr>
            <p:ph type="sldNum" sz="quarter" idx="12"/>
          </p:nvPr>
        </p:nvSpPr>
        <p:spPr/>
        <p:txBody>
          <a:bodyPr/>
          <a:lstStyle/>
          <a:p>
            <a:fld id="{B6F15528-21DE-4FAA-801E-634DDDAF4B2B}" type="slidenum">
              <a:rPr lang="en-US" smtClean="0"/>
              <a:pPr/>
              <a:t>30</a:t>
            </a:fld>
            <a:endParaRPr lang="en-US"/>
          </a:p>
        </p:txBody>
      </p:sp>
      <p:sp>
        <p:nvSpPr>
          <p:cNvPr id="8" name="TextBox 9">
            <a:extLst>
              <a:ext uri="{FF2B5EF4-FFF2-40B4-BE49-F238E27FC236}">
                <a16:creationId xmlns:a16="http://schemas.microsoft.com/office/drawing/2014/main" id="{270E2AC5-994B-798E-8DE8-B0B4161159CD}"/>
              </a:ext>
            </a:extLst>
          </p:cNvPr>
          <p:cNvSpPr txBox="1"/>
          <p:nvPr/>
        </p:nvSpPr>
        <p:spPr>
          <a:xfrm>
            <a:off x="1327355" y="1689181"/>
            <a:ext cx="16766322" cy="868507"/>
          </a:xfrm>
          <a:prstGeom prst="rect">
            <a:avLst/>
          </a:prstGeom>
        </p:spPr>
        <p:txBody>
          <a:bodyPr wrap="square" lIns="0" tIns="0" rIns="0" bIns="0" rtlCol="0" anchor="t">
            <a:spAutoFit/>
          </a:bodyPr>
          <a:lstStyle/>
          <a:p>
            <a:pPr marL="259080" lvl="1">
              <a:lnSpc>
                <a:spcPct val="250000"/>
              </a:lnSpc>
            </a:pPr>
            <a:r>
              <a:rPr lang="ja-JP" altLang="en-US" sz="2800" b="1" spc="120" dirty="0">
                <a:latin typeface="+mn-ea"/>
                <a:cs typeface="セザンヌ Medium"/>
                <a:sym typeface="セザンヌ Medium"/>
              </a:rPr>
              <a:t>②ランダムフォレスト</a:t>
            </a:r>
            <a:endParaRPr lang="en-US" altLang="ja-JP" sz="2800" b="1" spc="120" dirty="0">
              <a:latin typeface="+mn-ea"/>
              <a:cs typeface="セザンヌ Medium"/>
              <a:sym typeface="セザンヌ Medium"/>
            </a:endParaRPr>
          </a:p>
        </p:txBody>
      </p:sp>
      <p:graphicFrame>
        <p:nvGraphicFramePr>
          <p:cNvPr id="4" name="表 3">
            <a:extLst>
              <a:ext uri="{FF2B5EF4-FFF2-40B4-BE49-F238E27FC236}">
                <a16:creationId xmlns:a16="http://schemas.microsoft.com/office/drawing/2014/main" id="{890D1BB4-C62A-DC53-1CCD-167F4D88C458}"/>
              </a:ext>
            </a:extLst>
          </p:cNvPr>
          <p:cNvGraphicFramePr>
            <a:graphicFrameLocks noGrp="1"/>
          </p:cNvGraphicFramePr>
          <p:nvPr>
            <p:extLst>
              <p:ext uri="{D42A27DB-BD31-4B8C-83A1-F6EECF244321}">
                <p14:modId xmlns:p14="http://schemas.microsoft.com/office/powerpoint/2010/main" val="861914270"/>
              </p:ext>
            </p:extLst>
          </p:nvPr>
        </p:nvGraphicFramePr>
        <p:xfrm>
          <a:off x="1447800" y="2703901"/>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54(</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1(FP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7(FN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8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6" name="TextBox 9">
            <a:extLst>
              <a:ext uri="{FF2B5EF4-FFF2-40B4-BE49-F238E27FC236}">
                <a16:creationId xmlns:a16="http://schemas.microsoft.com/office/drawing/2014/main" id="{1E9915C0-2E20-ABF6-2684-6E7716E4F65B}"/>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61</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54</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0.885</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9</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8</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0.888</a:t>
            </a:r>
          </a:p>
          <a:p>
            <a:pPr marL="259080" lvl="1">
              <a:lnSpc>
                <a:spcPct val="250000"/>
              </a:lnSpc>
            </a:pPr>
            <a:r>
              <a:rPr lang="ja-JP" altLang="en-US" sz="2800" b="1" u="sng" spc="120" dirty="0">
                <a:latin typeface="+mn-ea"/>
                <a:cs typeface="セザンヌ Medium"/>
                <a:sym typeface="セザンヌ Medium"/>
              </a:rPr>
              <a:t>→落選と当選の予測どちらも精度が高い</a:t>
            </a:r>
            <a:endParaRPr lang="en-US" altLang="ja-JP" sz="2800" b="1" u="sng" spc="120" dirty="0">
              <a:latin typeface="+mn-ea"/>
              <a:cs typeface="セザンヌ Medium"/>
              <a:sym typeface="セザンヌ Medium"/>
            </a:endParaRPr>
          </a:p>
        </p:txBody>
      </p:sp>
    </p:spTree>
    <p:extLst>
      <p:ext uri="{BB962C8B-B14F-4D97-AF65-F5344CB8AC3E}">
        <p14:creationId xmlns:p14="http://schemas.microsoft.com/office/powerpoint/2010/main" val="38446293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B097C-0F44-2AF7-E8A1-D12BC4EB2A4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84717A7-6012-F091-3043-6D66E5DF88B1}"/>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モデル評価の解釈</a:t>
            </a:r>
            <a:endParaRPr lang="en-US" sz="2400" b="1" u="sng" spc="120" dirty="0">
              <a:latin typeface="+mn-ea"/>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B9477557-AC8F-9D5B-788B-E775EDB5B110}"/>
              </a:ext>
            </a:extLst>
          </p:cNvPr>
          <p:cNvSpPr>
            <a:spLocks noGrp="1"/>
          </p:cNvSpPr>
          <p:nvPr>
            <p:ph type="sldNum" sz="quarter" idx="12"/>
          </p:nvPr>
        </p:nvSpPr>
        <p:spPr/>
        <p:txBody>
          <a:bodyPr/>
          <a:lstStyle/>
          <a:p>
            <a:fld id="{B6F15528-21DE-4FAA-801E-634DDDAF4B2B}" type="slidenum">
              <a:rPr lang="en-US" smtClean="0"/>
              <a:pPr/>
              <a:t>31</a:t>
            </a:fld>
            <a:endParaRPr lang="en-US"/>
          </a:p>
        </p:txBody>
      </p:sp>
      <p:sp>
        <p:nvSpPr>
          <p:cNvPr id="4" name="TextBox 9">
            <a:extLst>
              <a:ext uri="{FF2B5EF4-FFF2-40B4-BE49-F238E27FC236}">
                <a16:creationId xmlns:a16="http://schemas.microsoft.com/office/drawing/2014/main" id="{8580E106-5583-D8C5-A1F0-54AA5F238882}"/>
              </a:ext>
            </a:extLst>
          </p:cNvPr>
          <p:cNvSpPr txBox="1"/>
          <p:nvPr/>
        </p:nvSpPr>
        <p:spPr>
          <a:xfrm>
            <a:off x="912078" y="63425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(2)</a:t>
            </a:r>
            <a:r>
              <a:rPr lang="ja-JP" altLang="en-US" sz="2800" b="1" spc="120" dirty="0">
                <a:latin typeface="+mn-ea"/>
                <a:cs typeface="セザンヌ Medium"/>
                <a:sym typeface="セザンヌ Medium"/>
              </a:rPr>
              <a:t>：適合率、再現率、</a:t>
            </a:r>
            <a:r>
              <a:rPr lang="en-US" altLang="ja-JP" sz="2800" b="1" spc="120" dirty="0">
                <a:latin typeface="+mn-ea"/>
                <a:cs typeface="セザンヌ Medium"/>
                <a:sym typeface="セザンヌ Medium"/>
              </a:rPr>
              <a:t>F1</a:t>
            </a:r>
            <a:r>
              <a:rPr lang="ja-JP" altLang="en-US" sz="2800" b="1" spc="120" dirty="0">
                <a:latin typeface="+mn-ea"/>
                <a:cs typeface="セザンヌ Medium"/>
                <a:sym typeface="セザンヌ Medium"/>
              </a:rPr>
              <a:t>スコア、正解率</a:t>
            </a:r>
            <a:r>
              <a:rPr lang="en-US" altLang="ja-JP" sz="2800" b="1" spc="120" dirty="0">
                <a:latin typeface="+mn-ea"/>
                <a:cs typeface="セザンヌ Medium"/>
                <a:sym typeface="セザンヌ Medium"/>
              </a:rPr>
              <a:t>】</a:t>
            </a:r>
          </a:p>
        </p:txBody>
      </p:sp>
      <mc:AlternateContent xmlns:mc="http://schemas.openxmlformats.org/markup-compatibility/2006" xmlns:a14="http://schemas.microsoft.com/office/drawing/2010/main">
        <mc:Choice Requires="a14">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639565">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Precision</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FP</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Recall</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FN</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sty m:val="p"/>
                                  </m:rPr>
                                  <a:rPr lang="ja-JP" altLang="ar-AE" sz="2400" b="0" i="0" smtClean="0">
                                    <a:solidFill>
                                      <a:schemeClr val="tx1"/>
                                    </a:solidFill>
                                    <a:latin typeface="Cambria Math" panose="02040503050406030204" pitchFamily="18" charset="0"/>
                                  </a:rPr>
                                  <m:t>F</m:t>
                                </m:r>
                                <m:r>
                                  <a:rPr lang="ar-AE" altLang="ja-JP" sz="2400" b="0" i="0" smtClean="0">
                                    <a:solidFill>
                                      <a:schemeClr val="tx1"/>
                                    </a:solidFill>
                                    <a:latin typeface="Cambria Math" panose="02040503050406030204" pitchFamily="18" charset="0"/>
                                  </a:rPr>
                                  <m:t>1</m:t>
                                </m:r>
                                <m:r>
                                  <a:rPr lang="ar-AE" altLang="ja-JP" sz="2400" b="0" i="0" smtClean="0">
                                    <a:solidFill>
                                      <a:schemeClr val="tx1"/>
                                    </a:solidFill>
                                    <a:latin typeface="Cambria Math" panose="02040503050406030204" pitchFamily="18" charset="0"/>
                                  </a:rPr>
                                  <m:t>=</m:t>
                                </m:r>
                                <m:r>
                                  <a:rPr lang="ar-AE" altLang="ja-JP" sz="2400" b="0" i="0" smtClean="0">
                                    <a:solidFill>
                                      <a:schemeClr val="tx1"/>
                                    </a:solidFill>
                                    <a:latin typeface="Cambria Math" panose="02040503050406030204" pitchFamily="18" charset="0"/>
                                  </a:rPr>
                                  <m:t>2</m:t>
                                </m:r>
                                <m:r>
                                  <a:rPr lang="ar-AE"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num>
                                  <m:den>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accent2"/>
                                    </a:solidFill>
                                  </a:rPr>
                                  <m:t>Accuracy</m:t>
                                </m:r>
                                <m:r>
                                  <a:rPr lang="en-US" altLang="ja-JP" sz="2400" b="0" i="0" smtClean="0">
                                    <a:solidFill>
                                      <a:schemeClr val="accent2"/>
                                    </a:solidFill>
                                    <a:latin typeface="Cambria Math" panose="02040503050406030204" pitchFamily="18" charset="0"/>
                                  </a:rPr>
                                  <m:t>=</m:t>
                                </m:r>
                                <m:f>
                                  <m:fPr>
                                    <m:ctrlPr>
                                      <a:rPr lang="ar-AE" altLang="ja-JP" sz="2400" b="0" i="1">
                                        <a:solidFill>
                                          <a:schemeClr val="accent2"/>
                                        </a:solidFill>
                                        <a:latin typeface="Cambria Math" panose="02040503050406030204" pitchFamily="18" charset="0"/>
                                      </a:rPr>
                                    </m:ctrlPr>
                                  </m:fPr>
                                  <m:num>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num>
                                  <m:den>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FN</m:t>
                                    </m:r>
                                  </m:den>
                                </m:f>
                              </m:oMath>
                            </m:oMathPara>
                          </a14:m>
                          <a:endParaRPr lang="ar-AE"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823808">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99301" r="-82973" b="-416084"/>
                          </a:stretch>
                        </a:blip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140394" r="-82973" b="-193103"/>
                          </a:stretch>
                        </a:blip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248980" r="-82973" b="-100000"/>
                          </a:stretch>
                        </a:blip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352577" r="-82973" b="-1031"/>
                          </a:stretch>
                        </a:blip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graphicFrame>
        <p:nvGraphicFramePr>
          <p:cNvPr id="8" name="表 7">
            <a:extLst>
              <a:ext uri="{FF2B5EF4-FFF2-40B4-BE49-F238E27FC236}">
                <a16:creationId xmlns:a16="http://schemas.microsoft.com/office/drawing/2014/main" id="{8CCC84DD-14E2-6D74-00D9-E9F94D683439}"/>
              </a:ext>
            </a:extLst>
          </p:cNvPr>
          <p:cNvGraphicFramePr>
            <a:graphicFrameLocks noGrp="1"/>
          </p:cNvGraphicFramePr>
          <p:nvPr>
            <p:extLst>
              <p:ext uri="{D42A27DB-BD31-4B8C-83A1-F6EECF244321}">
                <p14:modId xmlns:p14="http://schemas.microsoft.com/office/powerpoint/2010/main" val="2175617222"/>
              </p:ext>
            </p:extLst>
          </p:nvPr>
        </p:nvGraphicFramePr>
        <p:xfrm>
          <a:off x="1211826" y="1726520"/>
          <a:ext cx="12046973" cy="1618098"/>
        </p:xfrm>
        <a:graphic>
          <a:graphicData uri="http://schemas.openxmlformats.org/drawingml/2006/table">
            <a:tbl>
              <a:tblPr/>
              <a:tblGrid>
                <a:gridCol w="2263316">
                  <a:extLst>
                    <a:ext uri="{9D8B030D-6E8A-4147-A177-3AD203B41FA5}">
                      <a16:colId xmlns:a16="http://schemas.microsoft.com/office/drawing/2014/main" val="3603898335"/>
                    </a:ext>
                  </a:extLst>
                </a:gridCol>
                <a:gridCol w="3642665">
                  <a:extLst>
                    <a:ext uri="{9D8B030D-6E8A-4147-A177-3AD203B41FA5}">
                      <a16:colId xmlns:a16="http://schemas.microsoft.com/office/drawing/2014/main" val="1883790605"/>
                    </a:ext>
                  </a:extLst>
                </a:gridCol>
                <a:gridCol w="6140992">
                  <a:extLst>
                    <a:ext uri="{9D8B030D-6E8A-4147-A177-3AD203B41FA5}">
                      <a16:colId xmlns:a16="http://schemas.microsoft.com/office/drawing/2014/main" val="1660707020"/>
                    </a:ext>
                  </a:extLst>
                </a:gridCol>
              </a:tblGrid>
              <a:tr h="520708">
                <a:tc>
                  <a:txBody>
                    <a:bodyPr/>
                    <a:lstStyle/>
                    <a:p>
                      <a:pPr>
                        <a:buNone/>
                      </a:pPr>
                      <a:r>
                        <a:rPr lang="ja-JP" altLang="en-US" sz="2400" b="0"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520708">
                <a:tc>
                  <a:txBody>
                    <a:bodyPr/>
                    <a:lstStyle/>
                    <a:p>
                      <a:pPr>
                        <a:buNone/>
                      </a:pPr>
                      <a:r>
                        <a:rPr lang="ja-JP" altLang="en-US" sz="2400" b="0"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520708">
                <a:tc>
                  <a:txBody>
                    <a:bodyPr/>
                    <a:lstStyle/>
                    <a:p>
                      <a:pPr>
                        <a:buNone/>
                      </a:pPr>
                      <a:r>
                        <a:rPr lang="ja-JP" altLang="en-US" sz="2400" b="0"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9" name="テキスト ボックス 8">
            <a:extLst>
              <a:ext uri="{FF2B5EF4-FFF2-40B4-BE49-F238E27FC236}">
                <a16:creationId xmlns:a16="http://schemas.microsoft.com/office/drawing/2014/main" id="{4F1CC536-3121-18A9-1F2D-ECC98B432B11}"/>
              </a:ext>
            </a:extLst>
          </p:cNvPr>
          <p:cNvSpPr txBox="1"/>
          <p:nvPr/>
        </p:nvSpPr>
        <p:spPr>
          <a:xfrm>
            <a:off x="1211826" y="9047289"/>
            <a:ext cx="15628374" cy="461665"/>
          </a:xfrm>
          <a:prstGeom prst="rect">
            <a:avLst/>
          </a:prstGeom>
          <a:noFill/>
        </p:spPr>
        <p:txBody>
          <a:bodyPr wrap="square" rtlCol="0">
            <a:spAutoFit/>
          </a:bodyPr>
          <a:lstStyle/>
          <a:p>
            <a:r>
              <a:rPr kumimoji="1" lang="ja-JP" altLang="en-US" sz="2400" dirty="0"/>
              <a:t>落選した人の予測と結果も含めて全体で評価したいため正解率を参照し、予測モデルにはランダムフォレストを採用する</a:t>
            </a:r>
          </a:p>
        </p:txBody>
      </p:sp>
    </p:spTree>
    <p:extLst>
      <p:ext uri="{BB962C8B-B14F-4D97-AF65-F5344CB8AC3E}">
        <p14:creationId xmlns:p14="http://schemas.microsoft.com/office/powerpoint/2010/main" val="542156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D00DA-7197-E122-8134-DF4E15EAF7D6}"/>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E2973482-83BF-219E-205D-0AF340820AD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モデル評価の解釈</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D4DC539B-9BCA-5A64-A665-1ED9E4072C10}"/>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7" name="テキスト ボックス 6">
            <a:extLst>
              <a:ext uri="{FF2B5EF4-FFF2-40B4-BE49-F238E27FC236}">
                <a16:creationId xmlns:a16="http://schemas.microsoft.com/office/drawing/2014/main" id="{007FB16F-1268-8A15-C8D5-3F1EB2CD6236}"/>
              </a:ext>
            </a:extLst>
          </p:cNvPr>
          <p:cNvSpPr txBox="1"/>
          <p:nvPr/>
        </p:nvSpPr>
        <p:spPr>
          <a:xfrm>
            <a:off x="4629150" y="8844000"/>
            <a:ext cx="9029700" cy="523220"/>
          </a:xfrm>
          <a:prstGeom prst="rect">
            <a:avLst/>
          </a:prstGeom>
          <a:noFill/>
        </p:spPr>
        <p:txBody>
          <a:bodyPr wrap="square" rtlCol="0">
            <a:spAutoFit/>
          </a:bodyPr>
          <a:lstStyle/>
          <a:p>
            <a:r>
              <a:rPr kumimoji="1" lang="ja-JP" altLang="en-US" sz="2800" dirty="0"/>
              <a:t>重要度は元現新</a:t>
            </a:r>
            <a:r>
              <a:rPr kumimoji="1" lang="en-US" altLang="ja-JP" sz="2800" dirty="0"/>
              <a:t>&gt;</a:t>
            </a:r>
            <a:r>
              <a:rPr kumimoji="1" lang="ja-JP" altLang="en-US" sz="2800" dirty="0"/>
              <a:t>党派</a:t>
            </a:r>
            <a:r>
              <a:rPr kumimoji="1" lang="en-US" altLang="ja-JP" sz="2800" dirty="0"/>
              <a:t>&gt;</a:t>
            </a:r>
            <a:r>
              <a:rPr kumimoji="1" lang="ja-JP" altLang="en-US" sz="2800" dirty="0"/>
              <a:t>年齢</a:t>
            </a:r>
            <a:r>
              <a:rPr kumimoji="1" lang="en-US" altLang="ja-JP" sz="2800" dirty="0"/>
              <a:t>&gt;</a:t>
            </a:r>
            <a:r>
              <a:rPr kumimoji="1" lang="ja-JP" altLang="en-US" sz="2800" dirty="0"/>
              <a:t>職業</a:t>
            </a:r>
            <a:r>
              <a:rPr kumimoji="1" lang="en-US" altLang="ja-JP" sz="2800" dirty="0"/>
              <a:t>&gt;</a:t>
            </a:r>
            <a:r>
              <a:rPr kumimoji="1" lang="ja-JP" altLang="en-US" sz="2800" dirty="0"/>
              <a:t>議席数</a:t>
            </a:r>
            <a:r>
              <a:rPr kumimoji="1" lang="en-US" altLang="ja-JP" sz="2800" dirty="0"/>
              <a:t>&gt;</a:t>
            </a:r>
            <a:r>
              <a:rPr kumimoji="1" lang="ja-JP" altLang="en-US" sz="2800" dirty="0"/>
              <a:t>性別の順番</a:t>
            </a:r>
          </a:p>
        </p:txBody>
      </p:sp>
      <p:pic>
        <p:nvPicPr>
          <p:cNvPr id="5" name="図 4" descr="グラフ, 棒グラフ&#10;&#10;AI 生成コンテンツは誤りを含む可能性があります。">
            <a:extLst>
              <a:ext uri="{FF2B5EF4-FFF2-40B4-BE49-F238E27FC236}">
                <a16:creationId xmlns:a16="http://schemas.microsoft.com/office/drawing/2014/main" id="{EFDAE4EF-59B7-6E27-7A54-6F1F9E901B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9150" y="1811639"/>
            <a:ext cx="9029700" cy="6772275"/>
          </a:xfrm>
          <a:prstGeom prst="rect">
            <a:avLst/>
          </a:prstGeom>
        </p:spPr>
      </p:pic>
      <p:sp>
        <p:nvSpPr>
          <p:cNvPr id="4" name="TextBox 9">
            <a:extLst>
              <a:ext uri="{FF2B5EF4-FFF2-40B4-BE49-F238E27FC236}">
                <a16:creationId xmlns:a16="http://schemas.microsoft.com/office/drawing/2014/main" id="{A9377A5A-2D52-3324-6EF3-AE6FA7CF5F4D}"/>
              </a:ext>
            </a:extLst>
          </p:cNvPr>
          <p:cNvSpPr txBox="1"/>
          <p:nvPr/>
        </p:nvSpPr>
        <p:spPr>
          <a:xfrm>
            <a:off x="1295400" y="91978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(3)</a:t>
            </a:r>
            <a:r>
              <a:rPr lang="ja-JP" altLang="en-US" sz="2800" b="1" spc="120" dirty="0">
                <a:latin typeface="+mn-ea"/>
                <a:cs typeface="セザンヌ Medium"/>
                <a:sym typeface="セザンヌ Medium"/>
              </a:rPr>
              <a:t>：ランダムフォレスト特徴量重要度</a:t>
            </a:r>
            <a:r>
              <a:rPr lang="en-US" altLang="ja-JP" sz="2800" b="1" spc="120" dirty="0">
                <a:latin typeface="+mn-ea"/>
                <a:cs typeface="セザンヌ Medium"/>
                <a:sym typeface="セザンヌ Medium"/>
              </a:rPr>
              <a:t>】</a:t>
            </a:r>
          </a:p>
        </p:txBody>
      </p:sp>
    </p:spTree>
    <p:extLst>
      <p:ext uri="{BB962C8B-B14F-4D97-AF65-F5344CB8AC3E}">
        <p14:creationId xmlns:p14="http://schemas.microsoft.com/office/powerpoint/2010/main" val="643706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BFD03-249B-E2FF-B712-308EFCE60A3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0171DBEA-75F0-14CB-C7DA-04E96B54C876}"/>
              </a:ext>
            </a:extLst>
          </p:cNvPr>
          <p:cNvSpPr txBox="1"/>
          <p:nvPr/>
        </p:nvSpPr>
        <p:spPr>
          <a:xfrm>
            <a:off x="5719431" y="4764518"/>
            <a:ext cx="6849137"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9</a:t>
            </a:r>
            <a:r>
              <a:rPr lang="ja-JP" altLang="en-US" sz="4200" b="1" spc="210" dirty="0">
                <a:solidFill>
                  <a:srgbClr val="373737"/>
                </a:solidFill>
                <a:latin typeface="セザンヌ Bold"/>
                <a:ea typeface="セザンヌ Bold"/>
                <a:cs typeface="セザンヌ Bold"/>
                <a:sym typeface="セザンヌ Bold"/>
              </a:rPr>
              <a:t>．分析結果の考察と提案</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605E4F58-C5EB-E8FB-35CE-3A889C2255CE}"/>
              </a:ext>
            </a:extLst>
          </p:cNvPr>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14416789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5"/>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715DE5D4-7B97-A19F-30BB-B9915A599BEC}"/>
              </a:ext>
            </a:extLst>
          </p:cNvPr>
          <p:cNvSpPr txBox="1"/>
          <p:nvPr/>
        </p:nvSpPr>
        <p:spPr>
          <a:xfrm>
            <a:off x="1143000" y="1119048"/>
            <a:ext cx="16687800" cy="7476086"/>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①年齢</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仮説：職業経験の長さが政治経験に反映され、年齢が高い人ほど</a:t>
            </a:r>
            <a:r>
              <a:rPr lang="ja-JP" altLang="en-US" sz="2000" b="1" dirty="0">
                <a:latin typeface="+mn-ea"/>
              </a:rPr>
              <a:t>当選確率が高いのではないか</a:t>
            </a:r>
            <a:r>
              <a:rPr lang="en-US" altLang="ja-JP" sz="2000" b="1" spc="120" dirty="0">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→当選者の平均年齢は</a:t>
            </a:r>
            <a:r>
              <a:rPr lang="en-US" altLang="ja-JP" sz="2000" b="1" spc="120" dirty="0">
                <a:solidFill>
                  <a:schemeClr val="accent2"/>
                </a:solidFill>
                <a:latin typeface="+mn-ea"/>
                <a:cs typeface="セザンヌ Medium"/>
                <a:sym typeface="セザンヌ Medium"/>
              </a:rPr>
              <a:t>53.72</a:t>
            </a:r>
            <a:r>
              <a:rPr lang="ja-JP" altLang="en-US" sz="2000" b="1" spc="120" dirty="0">
                <a:solidFill>
                  <a:schemeClr val="accent2"/>
                </a:solidFill>
                <a:latin typeface="+mn-ea"/>
                <a:cs typeface="セザンヌ Medium"/>
                <a:sym typeface="セザンヌ Medium"/>
              </a:rPr>
              <a:t>歳。標準偏差は</a:t>
            </a:r>
            <a:r>
              <a:rPr lang="en-US" altLang="ja-JP" sz="2000" b="1" spc="120" dirty="0">
                <a:solidFill>
                  <a:schemeClr val="accent2"/>
                </a:solidFill>
                <a:latin typeface="+mn-ea"/>
                <a:cs typeface="セザンヌ Medium"/>
                <a:sym typeface="セザンヌ Medium"/>
              </a:rPr>
              <a:t>9.84</a:t>
            </a:r>
          </a:p>
          <a:p>
            <a:pPr>
              <a:lnSpc>
                <a:spcPct val="300000"/>
              </a:lnSpc>
            </a:pPr>
            <a:r>
              <a:rPr lang="ja-JP" altLang="en-US" sz="2000" b="1" spc="120" dirty="0">
                <a:solidFill>
                  <a:schemeClr val="accent2"/>
                </a:solidFill>
                <a:latin typeface="+mn-ea"/>
                <a:cs typeface="セザンヌ Medium"/>
                <a:sym typeface="セザンヌ Medium"/>
              </a:rPr>
              <a:t> 　</a:t>
            </a:r>
            <a:r>
              <a:rPr lang="en-US" altLang="ja-JP" sz="2000" b="1" spc="120" dirty="0">
                <a:solidFill>
                  <a:schemeClr val="accent2"/>
                </a:solidFill>
                <a:latin typeface="+mn-ea"/>
                <a:cs typeface="セザンヌ Medium"/>
                <a:sym typeface="セザンヌ Medium"/>
              </a:rPr>
              <a:t>(</a:t>
            </a:r>
            <a:r>
              <a:rPr lang="ja-JP" altLang="en-US" b="1" dirty="0">
                <a:solidFill>
                  <a:schemeClr val="accent2"/>
                </a:solidFill>
                <a:latin typeface="+mn-ea"/>
              </a:rPr>
              <a:t>平均 </a:t>
            </a:r>
            <a:r>
              <a:rPr lang="en-US" altLang="ja-JP" b="1" dirty="0">
                <a:solidFill>
                  <a:schemeClr val="accent2"/>
                </a:solidFill>
                <a:latin typeface="+mn-ea"/>
              </a:rPr>
              <a:t>±1σ = 53.72 ± 9.84 → 43.88</a:t>
            </a:r>
            <a:r>
              <a:rPr lang="ja-JP" altLang="en-US" b="1" dirty="0">
                <a:solidFill>
                  <a:schemeClr val="accent2"/>
                </a:solidFill>
                <a:latin typeface="+mn-ea"/>
              </a:rPr>
              <a:t>歳～</a:t>
            </a:r>
            <a:r>
              <a:rPr lang="en-US" altLang="ja-JP" b="1" dirty="0">
                <a:solidFill>
                  <a:schemeClr val="accent2"/>
                </a:solidFill>
                <a:latin typeface="+mn-ea"/>
              </a:rPr>
              <a:t>63.56</a:t>
            </a:r>
            <a:r>
              <a:rPr lang="ja-JP" altLang="en-US" b="1" dirty="0">
                <a:solidFill>
                  <a:schemeClr val="accent2"/>
                </a:solidFill>
                <a:latin typeface="+mn-ea"/>
              </a:rPr>
              <a:t>歳。正規分布を仮定すると、この範囲に 約</a:t>
            </a:r>
            <a:r>
              <a:rPr lang="en-US" altLang="ja-JP" b="1" dirty="0">
                <a:solidFill>
                  <a:schemeClr val="accent2"/>
                </a:solidFill>
                <a:latin typeface="+mn-ea"/>
              </a:rPr>
              <a:t>68%</a:t>
            </a:r>
            <a:r>
              <a:rPr lang="ja-JP" altLang="en-US" b="1" dirty="0">
                <a:solidFill>
                  <a:schemeClr val="accent2"/>
                </a:solidFill>
                <a:latin typeface="+mn-ea"/>
              </a:rPr>
              <a:t>の当選者 が集中している</a:t>
            </a:r>
            <a:r>
              <a:rPr lang="en-US" altLang="ja-JP" sz="2000" b="1" spc="120" dirty="0">
                <a:solidFill>
                  <a:schemeClr val="accent2"/>
                </a:solidFill>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 職業経験の長さが政治経験に反映され、年齢が高い人ほど当選しやすい。</a:t>
            </a:r>
            <a:endParaRPr lang="en-US" altLang="ja-JP" sz="2000" b="1" spc="120" dirty="0">
              <a:solidFill>
                <a:schemeClr val="accent2"/>
              </a:solidFill>
              <a:latin typeface="+mn-ea"/>
              <a:cs typeface="セザンヌ Medium"/>
              <a:sym typeface="セザンヌ Medium"/>
            </a:endParaRPr>
          </a:p>
          <a:p>
            <a:pPr>
              <a:lnSpc>
                <a:spcPct val="300000"/>
              </a:lnSpc>
            </a:pPr>
            <a:r>
              <a:rPr lang="ja-JP" altLang="en-US" sz="2000" b="1" spc="120" dirty="0">
                <a:latin typeface="+mn-ea"/>
                <a:cs typeface="セザンヌ Medium"/>
                <a:sym typeface="セザンヌ Medium"/>
              </a:rPr>
              <a:t>　 ②性別</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仮説：近年のジェンダーギャップ指数からも、男女で違いがありそう</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→男性と女性との間で大きな違いはない。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③所属政党</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政党のブランドや支持基盤、保守やリベラルといった政治的立場が当落に影響するのではないか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→与党</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公明・自民</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は強いが、野党第一党である立憲民主党も高い当選率を記録している</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A424394F-1F66-83E4-FEC3-0A78B0DA4877}"/>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8CE49-383E-5AFF-14FC-8313CC3C8F40}"/>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8A9EB08-1FAB-4174-4C31-E5C85B84630E}"/>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7D83EE59-A9FA-0E5B-BDE0-7E665EF57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98DE5272-584B-5211-3CA7-8CA3E6AB2515}"/>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4C0B905E-86D8-08A1-4543-09885919312B}"/>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CC1716F4-3E8C-E6F3-6A0B-A9200FE23BAD}"/>
              </a:ext>
            </a:extLst>
          </p:cNvPr>
          <p:cNvSpPr txBox="1"/>
          <p:nvPr/>
        </p:nvSpPr>
        <p:spPr>
          <a:xfrm>
            <a:off x="1143000" y="1134711"/>
            <a:ext cx="19050000" cy="7310848"/>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④元現新</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仮説：政治経験が豊富な人は</a:t>
            </a:r>
            <a:r>
              <a:rPr lang="ja-JP" altLang="en-US" sz="2000" b="1" dirty="0">
                <a:latin typeface="+mn-ea"/>
              </a:rPr>
              <a:t>当選率が高い</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→現職が最も当選しやすい。元職でも新人とあまりかわらない当選率になる。</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⑤職業</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職業によって有権者の印象や支持基盤が変わる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dirty="0">
                <a:solidFill>
                  <a:schemeClr val="accent2"/>
                </a:solidFill>
                <a:latin typeface="+mn-ea"/>
              </a:rPr>
              <a:t> (1)</a:t>
            </a:r>
            <a:r>
              <a:rPr lang="ja-JP" altLang="en-US" sz="2000" b="1" dirty="0">
                <a:solidFill>
                  <a:schemeClr val="accent2"/>
                </a:solidFill>
                <a:latin typeface="+mn-ea"/>
              </a:rPr>
              <a:t>教育、研究</a:t>
            </a:r>
            <a:r>
              <a:rPr lang="en-US" altLang="ja-JP" sz="2000" b="1" dirty="0">
                <a:solidFill>
                  <a:schemeClr val="accent2"/>
                </a:solidFill>
                <a:latin typeface="+mn-ea"/>
              </a:rPr>
              <a:t>(2)</a:t>
            </a:r>
            <a:r>
              <a:rPr lang="ja-JP" altLang="en-US" sz="2000" b="1" dirty="0">
                <a:solidFill>
                  <a:schemeClr val="accent2"/>
                </a:solidFill>
                <a:latin typeface="+mn-ea"/>
              </a:rPr>
              <a:t>政治家、政党関係</a:t>
            </a:r>
            <a:r>
              <a:rPr lang="en-US" altLang="ja-JP" sz="2000" b="1" dirty="0">
                <a:solidFill>
                  <a:schemeClr val="accent2"/>
                </a:solidFill>
                <a:latin typeface="+mn-ea"/>
              </a:rPr>
              <a:t>(3)</a:t>
            </a:r>
            <a:r>
              <a:rPr lang="ja-JP" altLang="en-US" sz="2000" b="1" dirty="0">
                <a:solidFill>
                  <a:schemeClr val="accent2"/>
                </a:solidFill>
                <a:latin typeface="+mn-ea"/>
              </a:rPr>
              <a:t>建設、施工業</a:t>
            </a:r>
            <a:r>
              <a:rPr lang="ja-JP" altLang="en-US" sz="2000" b="1" spc="120" dirty="0">
                <a:solidFill>
                  <a:schemeClr val="accent2"/>
                </a:solidFill>
                <a:latin typeface="+mn-ea"/>
                <a:cs typeface="セザンヌ Medium"/>
                <a:sym typeface="セザンヌ Medium"/>
              </a:rPr>
              <a:t>が上位</a:t>
            </a:r>
            <a:r>
              <a:rPr lang="en-US" altLang="ja-JP" sz="2000" b="1" spc="120" dirty="0">
                <a:solidFill>
                  <a:schemeClr val="accent2"/>
                </a:solidFill>
                <a:latin typeface="+mn-ea"/>
                <a:cs typeface="セザンヌ Medium"/>
                <a:sym typeface="セザンヌ Medium"/>
              </a:rPr>
              <a:t>3</a:t>
            </a:r>
            <a:r>
              <a:rPr lang="ja-JP" altLang="en-US" sz="2000" b="1" spc="120" dirty="0">
                <a:solidFill>
                  <a:schemeClr val="accent2"/>
                </a:solidFill>
                <a:latin typeface="+mn-ea"/>
                <a:cs typeface="セザンヌ Medium"/>
                <a:sym typeface="セザンヌ Medium"/>
              </a:rPr>
              <a:t>職種で、教育・研究者が最も当選しやすい。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⑥選挙区</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選挙区の人口や議席数によって当選確率が変わる</a:t>
            </a:r>
            <a:r>
              <a:rPr lang="en-US" altLang="ja-JP" sz="2000" b="1" dirty="0">
                <a:latin typeface="+mn-ea"/>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spc="120" dirty="0">
                <a:solidFill>
                  <a:schemeClr val="accent2"/>
                </a:solidFill>
                <a:latin typeface="+mn-ea"/>
                <a:cs typeface="セザンヌ Medium"/>
                <a:sym typeface="セザンヌ Medium"/>
              </a:rPr>
              <a:t>1,2,3,4</a:t>
            </a:r>
            <a:r>
              <a:rPr lang="ja-JP" altLang="en-US" sz="2000" b="1" spc="120" dirty="0">
                <a:solidFill>
                  <a:schemeClr val="accent2"/>
                </a:solidFill>
                <a:latin typeface="+mn-ea"/>
                <a:cs typeface="セザンヌ Medium"/>
                <a:sym typeface="セザンヌ Medium"/>
              </a:rPr>
              <a:t>議席の当選確率は同水準。</a:t>
            </a:r>
            <a:r>
              <a:rPr lang="en-US" altLang="ja-JP" sz="2000" b="1" spc="120" dirty="0">
                <a:solidFill>
                  <a:schemeClr val="accent2"/>
                </a:solidFill>
                <a:latin typeface="+mn-ea"/>
                <a:cs typeface="セザンヌ Medium"/>
                <a:sym typeface="セザンヌ Medium"/>
              </a:rPr>
              <a:t>7</a:t>
            </a:r>
            <a:r>
              <a:rPr lang="ja-JP" altLang="en-US" sz="2000" b="1" spc="120" dirty="0">
                <a:solidFill>
                  <a:schemeClr val="accent2"/>
                </a:solidFill>
                <a:latin typeface="+mn-ea"/>
                <a:cs typeface="セザンヌ Medium"/>
                <a:sym typeface="セザンヌ Medium"/>
              </a:rPr>
              <a:t>議席</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東京選挙区</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は他の議席と比べて当選確率が低い。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⑦特徴量の重要度</a:t>
            </a:r>
            <a:endParaRPr lang="en-US" altLang="ja-JP" sz="2000" b="1" spc="120" dirty="0">
              <a:latin typeface="+mn-ea"/>
              <a:cs typeface="セザンヌ Medium"/>
              <a:sym typeface="セザンヌ Medium"/>
            </a:endParaRPr>
          </a:p>
          <a:p>
            <a:pPr marL="324000" lvl="1">
              <a:lnSpc>
                <a:spcPct val="300000"/>
              </a:lnSpc>
            </a:pPr>
            <a:r>
              <a:rPr lang="ja-JP" altLang="en-US" sz="2000" b="1" spc="120" dirty="0">
                <a:solidFill>
                  <a:schemeClr val="accent2"/>
                </a:solidFill>
                <a:latin typeface="+mn-ea"/>
                <a:cs typeface="セザンヌ Medium"/>
                <a:sym typeface="セザンヌ Medium"/>
              </a:rPr>
              <a:t>→ランダムフォレストによる当選確率の寄与度を調べてみると、</a:t>
            </a:r>
            <a:r>
              <a:rPr kumimoji="1" lang="ja-JP" altLang="en-US" sz="2000" b="1" dirty="0">
                <a:solidFill>
                  <a:schemeClr val="accent2"/>
                </a:solidFill>
              </a:rPr>
              <a:t>元現新</a:t>
            </a:r>
            <a:r>
              <a:rPr kumimoji="1" lang="en-US" altLang="ja-JP" sz="2000" b="1" dirty="0">
                <a:solidFill>
                  <a:schemeClr val="accent2"/>
                </a:solidFill>
              </a:rPr>
              <a:t>&gt;</a:t>
            </a:r>
            <a:r>
              <a:rPr kumimoji="1" lang="ja-JP" altLang="en-US" sz="2000" b="1" dirty="0">
                <a:solidFill>
                  <a:schemeClr val="accent2"/>
                </a:solidFill>
              </a:rPr>
              <a:t>党派</a:t>
            </a:r>
            <a:r>
              <a:rPr kumimoji="1" lang="en-US" altLang="ja-JP" sz="2000" b="1" dirty="0">
                <a:solidFill>
                  <a:schemeClr val="accent2"/>
                </a:solidFill>
              </a:rPr>
              <a:t>&gt;</a:t>
            </a:r>
            <a:r>
              <a:rPr kumimoji="1" lang="ja-JP" altLang="en-US" sz="2000" b="1" dirty="0">
                <a:solidFill>
                  <a:schemeClr val="accent2"/>
                </a:solidFill>
              </a:rPr>
              <a:t>年齢</a:t>
            </a:r>
            <a:r>
              <a:rPr kumimoji="1" lang="en-US" altLang="ja-JP" sz="2000" b="1" dirty="0">
                <a:solidFill>
                  <a:schemeClr val="accent2"/>
                </a:solidFill>
              </a:rPr>
              <a:t>&gt;</a:t>
            </a:r>
            <a:r>
              <a:rPr kumimoji="1" lang="ja-JP" altLang="en-US" sz="2000" b="1" dirty="0">
                <a:solidFill>
                  <a:schemeClr val="accent2"/>
                </a:solidFill>
              </a:rPr>
              <a:t>職業</a:t>
            </a:r>
            <a:r>
              <a:rPr kumimoji="1" lang="en-US" altLang="ja-JP" sz="2000" b="1" dirty="0">
                <a:solidFill>
                  <a:schemeClr val="accent2"/>
                </a:solidFill>
              </a:rPr>
              <a:t>&gt;</a:t>
            </a:r>
            <a:r>
              <a:rPr kumimoji="1" lang="ja-JP" altLang="en-US" sz="2000" b="1" dirty="0">
                <a:solidFill>
                  <a:schemeClr val="accent2"/>
                </a:solidFill>
              </a:rPr>
              <a:t>議席数</a:t>
            </a:r>
            <a:r>
              <a:rPr kumimoji="1" lang="en-US" altLang="ja-JP" sz="2000" b="1" dirty="0">
                <a:solidFill>
                  <a:schemeClr val="accent2"/>
                </a:solidFill>
              </a:rPr>
              <a:t>&gt;</a:t>
            </a:r>
            <a:r>
              <a:rPr kumimoji="1" lang="ja-JP" altLang="en-US" sz="2000" b="1" dirty="0">
                <a:solidFill>
                  <a:schemeClr val="accent2"/>
                </a:solidFill>
              </a:rPr>
              <a:t>性別</a:t>
            </a:r>
            <a:r>
              <a:rPr lang="ja-JP" altLang="en-US" sz="2000" b="1" spc="120" dirty="0">
                <a:solidFill>
                  <a:schemeClr val="accent2"/>
                </a:solidFill>
                <a:latin typeface="+mn-ea"/>
                <a:cs typeface="セザンヌ Medium"/>
                <a:sym typeface="セザンヌ Medium"/>
              </a:rPr>
              <a:t>の順番。</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9B53E4A5-37EB-08D7-0547-AADE43E061BD}"/>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2384261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2C0C6-CD6E-2788-550B-68CF69845F74}"/>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F2E58EC-DD05-B8ED-C644-56125B436316}"/>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5DB7BC21-8B31-7D51-79EF-583FA6822DC3}"/>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2C975F3-414F-66A7-6F8E-06A6DB4FD119}"/>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EE8B4704-0DFF-1FD2-1701-B3A8EB51D2E9}"/>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1167236F-A266-C4E7-FB60-C86FEA2CF3A9}"/>
              </a:ext>
            </a:extLst>
          </p:cNvPr>
          <p:cNvSpPr txBox="1"/>
          <p:nvPr/>
        </p:nvSpPr>
        <p:spPr>
          <a:xfrm>
            <a:off x="1500962" y="1121138"/>
            <a:ext cx="15286075" cy="1760097"/>
          </a:xfrm>
          <a:prstGeom prst="rect">
            <a:avLst/>
          </a:prstGeom>
          <a:noFill/>
        </p:spPr>
        <p:txBody>
          <a:bodyPr wrap="square">
            <a:spAutoFit/>
          </a:bodyPr>
          <a:lstStyle/>
          <a:p>
            <a:pPr>
              <a:lnSpc>
                <a:spcPct val="250000"/>
              </a:lnSpc>
            </a:pPr>
            <a:r>
              <a:rPr lang="en-US" altLang="ja-JP" sz="2400" b="1" dirty="0">
                <a:latin typeface="+mn-ea"/>
              </a:rPr>
              <a:t>【</a:t>
            </a:r>
            <a:r>
              <a:rPr lang="ja-JP" altLang="en-US" sz="2400" b="1" dirty="0">
                <a:latin typeface="+mn-ea"/>
              </a:rPr>
              <a:t>まとめ</a:t>
            </a:r>
            <a:r>
              <a:rPr lang="en-US" altLang="ja-JP" sz="2400" b="1" dirty="0">
                <a:latin typeface="+mn-ea"/>
              </a:rPr>
              <a:t>】</a:t>
            </a:r>
          </a:p>
          <a:p>
            <a:pPr>
              <a:lnSpc>
                <a:spcPct val="250000"/>
              </a:lnSpc>
            </a:pPr>
            <a:r>
              <a:rPr lang="ja-JP" altLang="en-US" sz="2400" u="sng" dirty="0">
                <a:solidFill>
                  <a:schemeClr val="accent2"/>
                </a:solidFill>
                <a:latin typeface="+mn-ea"/>
              </a:rPr>
              <a:t>・現職＞与党・野党第一党に所属＞</a:t>
            </a:r>
            <a:r>
              <a:rPr lang="en-US" altLang="ja-JP" sz="2400" u="sng" dirty="0">
                <a:solidFill>
                  <a:schemeClr val="accent2"/>
                </a:solidFill>
                <a:latin typeface="+mn-ea"/>
              </a:rPr>
              <a:t>40</a:t>
            </a:r>
            <a:r>
              <a:rPr lang="ja-JP" altLang="en-US" sz="2400" u="sng" dirty="0">
                <a:solidFill>
                  <a:schemeClr val="accent2"/>
                </a:solidFill>
                <a:latin typeface="+mn-ea"/>
              </a:rPr>
              <a:t>～</a:t>
            </a:r>
            <a:r>
              <a:rPr lang="en-US" altLang="ja-JP" sz="2400" u="sng" dirty="0">
                <a:solidFill>
                  <a:schemeClr val="accent2"/>
                </a:solidFill>
                <a:latin typeface="+mn-ea"/>
              </a:rPr>
              <a:t>60</a:t>
            </a:r>
            <a:r>
              <a:rPr lang="ja-JP" altLang="en-US" sz="2400" u="sng" dirty="0">
                <a:solidFill>
                  <a:schemeClr val="accent2"/>
                </a:solidFill>
                <a:latin typeface="+mn-ea"/>
              </a:rPr>
              <a:t>代＞教育・研究者の属性を持った候補者の当選確率が高い。</a:t>
            </a:r>
            <a:endParaRPr lang="en-US" altLang="ja-JP" sz="2400" u="sng" dirty="0">
              <a:solidFill>
                <a:schemeClr val="accent2"/>
              </a:solidFill>
              <a:latin typeface="+mn-ea"/>
            </a:endParaRPr>
          </a:p>
        </p:txBody>
      </p:sp>
      <p:sp>
        <p:nvSpPr>
          <p:cNvPr id="2" name="スライド番号プレースホルダー 1">
            <a:extLst>
              <a:ext uri="{FF2B5EF4-FFF2-40B4-BE49-F238E27FC236}">
                <a16:creationId xmlns:a16="http://schemas.microsoft.com/office/drawing/2014/main" id="{5A089243-72DD-C591-F878-2925801C2CD7}"/>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extLst>
      <p:ext uri="{BB962C8B-B14F-4D97-AF65-F5344CB8AC3E}">
        <p14:creationId xmlns:p14="http://schemas.microsoft.com/office/powerpoint/2010/main" val="2818555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49E2F-395E-D231-6A2A-95A1A378EB9B}"/>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5EE42A1B-837F-849A-8539-B25DBD0059EA}"/>
              </a:ext>
            </a:extLst>
          </p:cNvPr>
          <p:cNvSpPr txBox="1"/>
          <p:nvPr/>
        </p:nvSpPr>
        <p:spPr>
          <a:xfrm>
            <a:off x="1554125" y="704850"/>
            <a:ext cx="10603109" cy="441146"/>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提案</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6443D530-F402-145B-C1D1-2405D27C3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76C6C32-E1E8-082C-C8F9-A671BDCCC206}"/>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91DFE163-32BE-48C8-96E0-2CFE77C81804}"/>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2" name="スライド番号プレースホルダー 1">
            <a:extLst>
              <a:ext uri="{FF2B5EF4-FFF2-40B4-BE49-F238E27FC236}">
                <a16:creationId xmlns:a16="http://schemas.microsoft.com/office/drawing/2014/main" id="{74E77787-0BC3-2513-8A2E-7BC729A4BB0B}"/>
              </a:ext>
            </a:extLst>
          </p:cNvPr>
          <p:cNvSpPr>
            <a:spLocks noGrp="1"/>
          </p:cNvSpPr>
          <p:nvPr>
            <p:ph type="sldNum" sz="quarter" idx="12"/>
          </p:nvPr>
        </p:nvSpPr>
        <p:spPr/>
        <p:txBody>
          <a:bodyPr/>
          <a:lstStyle/>
          <a:p>
            <a:fld id="{B6F15528-21DE-4FAA-801E-634DDDAF4B2B}" type="slidenum">
              <a:rPr lang="en-US" smtClean="0"/>
              <a:pPr/>
              <a:t>37</a:t>
            </a:fld>
            <a:endParaRPr lang="en-US"/>
          </a:p>
        </p:txBody>
      </p:sp>
      <p:graphicFrame>
        <p:nvGraphicFramePr>
          <p:cNvPr id="28" name="表 27">
            <a:extLst>
              <a:ext uri="{FF2B5EF4-FFF2-40B4-BE49-F238E27FC236}">
                <a16:creationId xmlns:a16="http://schemas.microsoft.com/office/drawing/2014/main" id="{981A1DA7-D90F-3CDE-CEEE-C2ECE7FF4DA3}"/>
              </a:ext>
            </a:extLst>
          </p:cNvPr>
          <p:cNvGraphicFramePr>
            <a:graphicFrameLocks noGrp="1"/>
          </p:cNvGraphicFramePr>
          <p:nvPr>
            <p:extLst>
              <p:ext uri="{D42A27DB-BD31-4B8C-83A1-F6EECF244321}">
                <p14:modId xmlns:p14="http://schemas.microsoft.com/office/powerpoint/2010/main" val="3929216543"/>
              </p:ext>
            </p:extLst>
          </p:nvPr>
        </p:nvGraphicFramePr>
        <p:xfrm>
          <a:off x="2425104" y="1418904"/>
          <a:ext cx="13437792" cy="7940673"/>
        </p:xfrm>
        <a:graphic>
          <a:graphicData uri="http://schemas.openxmlformats.org/drawingml/2006/table">
            <a:tbl>
              <a:tblPr/>
              <a:tblGrid>
                <a:gridCol w="3303191">
                  <a:extLst>
                    <a:ext uri="{9D8B030D-6E8A-4147-A177-3AD203B41FA5}">
                      <a16:colId xmlns:a16="http://schemas.microsoft.com/office/drawing/2014/main" val="2805248609"/>
                    </a:ext>
                  </a:extLst>
                </a:gridCol>
                <a:gridCol w="5181601">
                  <a:extLst>
                    <a:ext uri="{9D8B030D-6E8A-4147-A177-3AD203B41FA5}">
                      <a16:colId xmlns:a16="http://schemas.microsoft.com/office/drawing/2014/main" val="1030970206"/>
                    </a:ext>
                  </a:extLst>
                </a:gridCol>
                <a:gridCol w="4953000">
                  <a:extLst>
                    <a:ext uri="{9D8B030D-6E8A-4147-A177-3AD203B41FA5}">
                      <a16:colId xmlns:a16="http://schemas.microsoft.com/office/drawing/2014/main" val="865158171"/>
                    </a:ext>
                  </a:extLst>
                </a:gridCol>
              </a:tblGrid>
              <a:tr h="781685">
                <a:tc>
                  <a:txBody>
                    <a:bodyPr/>
                    <a:lstStyle/>
                    <a:p>
                      <a:pPr algn="ctr">
                        <a:lnSpc>
                          <a:spcPct val="100000"/>
                        </a:lnSpc>
                        <a:buNone/>
                      </a:pPr>
                      <a:r>
                        <a:rPr lang="ja-JP" altLang="en-US" sz="2100" dirty="0"/>
                        <a:t>候補者属性</a:t>
                      </a:r>
                      <a:r>
                        <a:rPr lang="en-US" altLang="ja-JP" sz="2100" dirty="0"/>
                        <a:t>(</a:t>
                      </a:r>
                      <a:r>
                        <a:rPr lang="ja-JP" altLang="en-US" sz="2100" dirty="0"/>
                        <a:t>優先度降順</a:t>
                      </a:r>
                      <a:r>
                        <a:rPr lang="en-US" altLang="ja-JP" sz="2100" dirty="0"/>
                        <a:t>)</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当選しやすい人への提案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当選しにくい人への提案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363506"/>
                  </a:ext>
                </a:extLst>
              </a:tr>
              <a:tr h="1116692">
                <a:tc>
                  <a:txBody>
                    <a:bodyPr/>
                    <a:lstStyle/>
                    <a:p>
                      <a:pPr algn="ctr">
                        <a:lnSpc>
                          <a:spcPct val="100000"/>
                        </a:lnSpc>
                        <a:buNone/>
                      </a:pPr>
                      <a:r>
                        <a:rPr lang="ja-JP" altLang="en-US" sz="2100" b="1" dirty="0">
                          <a:solidFill>
                            <a:schemeClr val="accent2"/>
                          </a:solidFill>
                        </a:rPr>
                        <a:t>元現新</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solidFill>
                            <a:schemeClr val="accent2"/>
                          </a:solidFill>
                        </a:rPr>
                        <a:t>現職は実績をアピールし、安定感を訴求</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新人・元職は「新しいリーダー像」</a:t>
                      </a:r>
                      <a:br>
                        <a:rPr lang="en-US" altLang="ja-JP" sz="2000" dirty="0">
                          <a:solidFill>
                            <a:schemeClr val="accent2"/>
                          </a:solidFill>
                        </a:rPr>
                      </a:br>
                      <a:r>
                        <a:rPr lang="ja-JP" altLang="en-US" sz="2000" dirty="0">
                          <a:solidFill>
                            <a:schemeClr val="accent2"/>
                          </a:solidFill>
                        </a:rPr>
                        <a:t>「専門性」で信頼を補完</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2146962"/>
                  </a:ext>
                </a:extLst>
              </a:tr>
              <a:tr h="1116692">
                <a:tc>
                  <a:txBody>
                    <a:bodyPr/>
                    <a:lstStyle/>
                    <a:p>
                      <a:pPr algn="ctr">
                        <a:lnSpc>
                          <a:spcPct val="100000"/>
                        </a:lnSpc>
                        <a:buNone/>
                      </a:pPr>
                      <a:r>
                        <a:rPr lang="ja-JP" altLang="en-US" sz="2100" b="1" dirty="0">
                          <a:solidFill>
                            <a:schemeClr val="accent2"/>
                          </a:solidFill>
                        </a:rPr>
                        <a:t>所属政党</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与党（自民・公明）または野党第一党</a:t>
                      </a:r>
                      <a:br>
                        <a:rPr lang="en-US" altLang="ja-JP" sz="2000" dirty="0">
                          <a:solidFill>
                            <a:schemeClr val="accent2"/>
                          </a:solidFill>
                        </a:rPr>
                      </a:br>
                      <a:r>
                        <a:rPr lang="ja-JP" altLang="en-US" sz="2000" dirty="0">
                          <a:solidFill>
                            <a:schemeClr val="accent2"/>
                          </a:solidFill>
                        </a:rPr>
                        <a:t>（立憲民主）は既存の組織基盤を活用</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小規模政党所属は「独自性」や「地域密着」を前面に出して差別化</a:t>
                      </a:r>
                    </a:p>
                    <a:p>
                      <a:pPr algn="ctr">
                        <a:lnSpc>
                          <a:spcPct val="100000"/>
                        </a:lnSpc>
                        <a:buNone/>
                      </a:pP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9800997"/>
                  </a:ext>
                </a:extLst>
              </a:tr>
              <a:tr h="1116692">
                <a:tc>
                  <a:txBody>
                    <a:bodyPr/>
                    <a:lstStyle/>
                    <a:p>
                      <a:pPr algn="ctr">
                        <a:lnSpc>
                          <a:spcPct val="100000"/>
                        </a:lnSpc>
                        <a:buNone/>
                      </a:pPr>
                      <a:r>
                        <a:rPr lang="ja-JP" altLang="en-US" sz="2100" b="1" dirty="0">
                          <a:solidFill>
                            <a:schemeClr val="accent2"/>
                          </a:solidFill>
                        </a:rPr>
                        <a:t>年齢</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2000" dirty="0">
                          <a:solidFill>
                            <a:schemeClr val="accent2"/>
                          </a:solidFill>
                        </a:rPr>
                        <a:t>40</a:t>
                      </a:r>
                      <a:r>
                        <a:rPr lang="ja-JP" altLang="en-US" sz="2000" dirty="0">
                          <a:solidFill>
                            <a:schemeClr val="accent2"/>
                          </a:solidFill>
                        </a:rPr>
                        <a:t>代から</a:t>
                      </a:r>
                      <a:r>
                        <a:rPr lang="en-US" altLang="ja-JP" sz="2000" dirty="0">
                          <a:solidFill>
                            <a:schemeClr val="accent2"/>
                          </a:solidFill>
                        </a:rPr>
                        <a:t>60</a:t>
                      </a:r>
                      <a:r>
                        <a:rPr lang="ja-JP" altLang="en-US" sz="2000" dirty="0">
                          <a:solidFill>
                            <a:schemeClr val="accent2"/>
                          </a:solidFill>
                        </a:rPr>
                        <a:t>代の候補者は過去の経験を</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前面に押し出すことで、有権者にアピールする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若年層は「専門性・新しい視点」を強調し、</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ベテランとの差別化を図る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1016487"/>
                  </a:ext>
                </a:extLst>
              </a:tr>
              <a:tr h="1116692">
                <a:tc>
                  <a:txBody>
                    <a:bodyPr/>
                    <a:lstStyle/>
                    <a:p>
                      <a:pPr algn="ctr">
                        <a:lnSpc>
                          <a:spcPct val="100000"/>
                        </a:lnSpc>
                        <a:buNone/>
                      </a:pPr>
                      <a:r>
                        <a:rPr lang="ja-JP" altLang="en-US" sz="2100" b="1" dirty="0"/>
                        <a:t>職業</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197392"/>
                  </a:ext>
                </a:extLst>
              </a:tr>
              <a:tr h="1116692">
                <a:tc>
                  <a:txBody>
                    <a:bodyPr/>
                    <a:lstStyle/>
                    <a:p>
                      <a:pPr algn="ctr">
                        <a:lnSpc>
                          <a:spcPct val="100000"/>
                        </a:lnSpc>
                        <a:buNone/>
                      </a:pPr>
                      <a:r>
                        <a:rPr lang="ja-JP" altLang="en-US" sz="2100" b="1" dirty="0"/>
                        <a:t>選挙区</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en-US" altLang="ja-JP" sz="2100" dirty="0"/>
                        <a:t>1〜4</a:t>
                      </a:r>
                      <a:r>
                        <a:rPr lang="ja-JP" altLang="en-US" sz="2100" dirty="0"/>
                        <a:t>議席区で効率的に当選を狙う</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東京など大規模区では小さいコストで始められる「デジタル戦略」で認知拡大</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333477"/>
                  </a:ext>
                </a:extLst>
              </a:tr>
              <a:tr h="1116692">
                <a:tc>
                  <a:txBody>
                    <a:bodyPr/>
                    <a:lstStyle/>
                    <a:p>
                      <a:pPr algn="ctr">
                        <a:lnSpc>
                          <a:spcPct val="100000"/>
                        </a:lnSpc>
                        <a:buNone/>
                      </a:pPr>
                      <a:r>
                        <a:rPr lang="ja-JP" altLang="en-US" sz="2100" b="1" dirty="0"/>
                        <a:t>性別</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endParaRPr lang="en-US" altLang="ja-JP" sz="2000" dirty="0"/>
                    </a:p>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p>
                      <a:pPr algn="ctr">
                        <a:lnSpc>
                          <a:spcPct val="100000"/>
                        </a:lnSpc>
                        <a:buNone/>
                      </a:pP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3239159"/>
                  </a:ext>
                </a:extLst>
              </a:tr>
            </a:tbl>
          </a:graphicData>
        </a:graphic>
      </p:graphicFrame>
    </p:spTree>
    <p:extLst>
      <p:ext uri="{BB962C8B-B14F-4D97-AF65-F5344CB8AC3E}">
        <p14:creationId xmlns:p14="http://schemas.microsoft.com/office/powerpoint/2010/main" val="33442571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056DA-EE92-00BC-5817-AEBEB061218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D642A17-DC9A-617C-0E83-752D138C2437}"/>
              </a:ext>
            </a:extLst>
          </p:cNvPr>
          <p:cNvSpPr txBox="1"/>
          <p:nvPr/>
        </p:nvSpPr>
        <p:spPr>
          <a:xfrm>
            <a:off x="4477857" y="4764518"/>
            <a:ext cx="93322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10</a:t>
            </a:r>
            <a:r>
              <a:rPr lang="ja-JP" altLang="en-US" sz="4200" b="1" spc="210" dirty="0">
                <a:solidFill>
                  <a:srgbClr val="373737"/>
                </a:solidFill>
                <a:latin typeface="セザンヌ Bold"/>
                <a:ea typeface="セザンヌ Bold"/>
                <a:cs typeface="セザンヌ Bold"/>
                <a:sym typeface="セザンヌ Bold"/>
              </a:rPr>
              <a:t>．今後の展望・追加データの活用</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DAEAEC6-77AF-D1DD-E3A7-F303F28A08D9}"/>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38034749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今後の展望・追加データの活用</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2" name="TextBox 7">
            <a:extLst>
              <a:ext uri="{FF2B5EF4-FFF2-40B4-BE49-F238E27FC236}">
                <a16:creationId xmlns:a16="http://schemas.microsoft.com/office/drawing/2014/main" id="{C383AEEC-7FEB-C78B-CBF9-DE9CFB298E8E}"/>
              </a:ext>
            </a:extLst>
          </p:cNvPr>
          <p:cNvSpPr txBox="1"/>
          <p:nvPr/>
        </p:nvSpPr>
        <p:spPr>
          <a:xfrm>
            <a:off x="1295400" y="1257300"/>
            <a:ext cx="15423235" cy="6200736"/>
          </a:xfrm>
          <a:prstGeom prst="rect">
            <a:avLst/>
          </a:prstGeom>
        </p:spPr>
        <p:txBody>
          <a:bodyPr wrap="square" lIns="0" tIns="0" rIns="0" bIns="0" rtlCol="0" anchor="t">
            <a:spAutoFit/>
          </a:bodyPr>
          <a:lstStyle/>
          <a:p>
            <a:pPr>
              <a:lnSpc>
                <a:spcPct val="300000"/>
              </a:lnSpc>
            </a:pPr>
            <a:r>
              <a:rPr lang="ja-JP" altLang="en-US" sz="2800" b="1" spc="210" dirty="0">
                <a:solidFill>
                  <a:srgbClr val="373737"/>
                </a:solidFill>
                <a:latin typeface="+mn-ea"/>
                <a:cs typeface="セザンヌ Bold"/>
                <a:sym typeface="セザンヌ Bold"/>
              </a:rPr>
              <a:t>・地元出身がどのように当選確率に影響を与えるのか定量的に分析してみたい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・若年層を中心に利用ユーザーが広がっている</a:t>
            </a:r>
            <a:r>
              <a:rPr lang="en-US" altLang="ja-JP" sz="2800" b="1" spc="210" dirty="0">
                <a:solidFill>
                  <a:srgbClr val="373737"/>
                </a:solidFill>
                <a:latin typeface="+mn-ea"/>
                <a:cs typeface="セザンヌ Bold"/>
                <a:sym typeface="セザンヌ Bold"/>
              </a:rPr>
              <a:t>SNS</a:t>
            </a:r>
            <a:r>
              <a:rPr lang="ja-JP" altLang="en-US" sz="2800" b="1" spc="210" dirty="0">
                <a:solidFill>
                  <a:srgbClr val="373737"/>
                </a:solidFill>
                <a:latin typeface="+mn-ea"/>
                <a:cs typeface="セザンヌ Bold"/>
                <a:sym typeface="セザンヌ Bold"/>
              </a:rPr>
              <a:t>メディアのフォロワー数を参考に当落の</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相関関係もみてみたい。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・全体的に学習データが少ないので、過去の参議院選挙の結果もデータに追加することを</a:t>
            </a:r>
            <a:endParaRPr lang="en-US" altLang="ja-JP" sz="2800" b="1" spc="210" dirty="0">
              <a:solidFill>
                <a:srgbClr val="373737"/>
              </a:solidFill>
              <a:latin typeface="+mn-ea"/>
              <a:cs typeface="セザンヌ Bold"/>
              <a:sym typeface="セザンヌ Bold"/>
            </a:endParaRPr>
          </a:p>
          <a:p>
            <a:pPr algn="l">
              <a:lnSpc>
                <a:spcPct val="300000"/>
              </a:lnSpc>
            </a:pPr>
            <a:r>
              <a:rPr lang="en-US" altLang="ja-JP" sz="2800" b="1" spc="210" dirty="0">
                <a:solidFill>
                  <a:srgbClr val="373737"/>
                </a:solidFill>
                <a:latin typeface="+mn-ea"/>
                <a:cs typeface="セザンヌ Bold"/>
                <a:sym typeface="セザンヌ Bold"/>
              </a:rPr>
              <a:t> </a:t>
            </a:r>
            <a:r>
              <a:rPr lang="ja-JP" altLang="en-US" sz="2800" b="1" spc="210" dirty="0">
                <a:solidFill>
                  <a:srgbClr val="373737"/>
                </a:solidFill>
                <a:latin typeface="+mn-ea"/>
                <a:cs typeface="セザンヌ Bold"/>
                <a:sym typeface="セザンヌ Bold"/>
              </a:rPr>
              <a:t>検討したい</a:t>
            </a:r>
            <a:endParaRPr lang="en-US" altLang="ja-JP" sz="2800" b="1" spc="210" dirty="0">
              <a:solidFill>
                <a:srgbClr val="373737"/>
              </a:solidFill>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E1C359D8-ADC6-8207-F5A9-20078BCA4F21}"/>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4319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rPr>
              <a:t>目的と背景</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p:cNvSpPr txBox="1"/>
          <p:nvPr/>
        </p:nvSpPr>
        <p:spPr>
          <a:xfrm>
            <a:off x="1554125" y="1246229"/>
            <a:ext cx="15525067" cy="8462894"/>
          </a:xfrm>
          <a:prstGeom prst="rect">
            <a:avLst/>
          </a:prstGeom>
        </p:spPr>
        <p:txBody>
          <a:bodyPr wrap="square" lIns="0" tIns="0" rIns="0" bIns="0" rtlCol="0" anchor="t">
            <a:spAutoFit/>
          </a:bodyPr>
          <a:lstStyle/>
          <a:p>
            <a:pPr>
              <a:lnSpc>
                <a:spcPct val="200000"/>
              </a:lnSpc>
            </a:pPr>
            <a:r>
              <a:rPr lang="en-US" altLang="ja-JP" sz="2800" spc="210" dirty="0">
                <a:latin typeface="+mn-ea"/>
                <a:cs typeface="セザンヌ Bold"/>
                <a:sym typeface="セザンヌ Bold"/>
              </a:rPr>
              <a:t>【</a:t>
            </a:r>
            <a:r>
              <a:rPr lang="ja-JP" altLang="en-US" sz="2800" spc="210" dirty="0">
                <a:latin typeface="+mn-ea"/>
                <a:cs typeface="セザンヌ Bold"/>
                <a:sym typeface="セザンヌ Bold"/>
              </a:rPr>
              <a:t>目的</a:t>
            </a:r>
            <a:r>
              <a:rPr lang="en-US" altLang="ja-JP" sz="2800" spc="210" dirty="0">
                <a:latin typeface="+mn-ea"/>
                <a:cs typeface="セザンヌ Bold"/>
                <a:sym typeface="セザンヌ Bold"/>
              </a:rPr>
              <a:t>】</a:t>
            </a:r>
          </a:p>
          <a:p>
            <a:pPr>
              <a:lnSpc>
                <a:spcPct val="200000"/>
              </a:lnSpc>
            </a:pPr>
            <a:r>
              <a:rPr lang="ja-JP" altLang="en-US" sz="2800" dirty="0">
                <a:latin typeface="+mn-ea"/>
              </a:rPr>
              <a:t>２０２５年参議院選挙の候補者別得票数</a:t>
            </a:r>
            <a:r>
              <a:rPr lang="en-US" altLang="ja-JP" sz="2800" dirty="0">
                <a:latin typeface="+mn-ea"/>
              </a:rPr>
              <a:t>(</a:t>
            </a:r>
            <a:r>
              <a:rPr lang="ja-JP" altLang="en-US" sz="2800" dirty="0">
                <a:latin typeface="+mn-ea"/>
              </a:rPr>
              <a:t>選挙区</a:t>
            </a:r>
            <a:r>
              <a:rPr lang="en-US" altLang="ja-JP" sz="2800" dirty="0">
                <a:latin typeface="+mn-ea"/>
              </a:rPr>
              <a:t>)</a:t>
            </a:r>
            <a:r>
              <a:rPr lang="ja-JP" altLang="en-US" sz="2800" dirty="0">
                <a:latin typeface="+mn-ea"/>
              </a:rPr>
              <a:t>の</a:t>
            </a:r>
            <a:endParaRPr lang="en-US" altLang="ja-JP" sz="2800" dirty="0">
              <a:latin typeface="+mn-ea"/>
            </a:endParaRPr>
          </a:p>
          <a:p>
            <a:pPr>
              <a:lnSpc>
                <a:spcPct val="200000"/>
              </a:lnSpc>
            </a:pPr>
            <a:r>
              <a:rPr lang="ja-JP" altLang="en-US" sz="2800" dirty="0">
                <a:latin typeface="+mn-ea"/>
              </a:rPr>
              <a:t>データを学習し、次期選挙での候補者の当選確率を予測する</a:t>
            </a:r>
            <a:endParaRPr lang="en-US" altLang="ja-JP" sz="2800" dirty="0">
              <a:latin typeface="+mn-ea"/>
            </a:endParaRPr>
          </a:p>
          <a:p>
            <a:pPr>
              <a:lnSpc>
                <a:spcPct val="200000"/>
              </a:lnSpc>
            </a:pPr>
            <a:r>
              <a:rPr lang="en-US" altLang="ja-JP" sz="2800" dirty="0">
                <a:latin typeface="+mn-ea"/>
              </a:rPr>
              <a:t>【</a:t>
            </a:r>
            <a:r>
              <a:rPr lang="ja-JP" altLang="en-US" sz="2800" dirty="0">
                <a:latin typeface="+mn-ea"/>
              </a:rPr>
              <a:t>課題</a:t>
            </a:r>
            <a:r>
              <a:rPr lang="en-US" altLang="ja-JP" sz="2800" dirty="0">
                <a:latin typeface="+mn-ea"/>
              </a:rPr>
              <a:t>】</a:t>
            </a:r>
          </a:p>
          <a:p>
            <a:pPr>
              <a:lnSpc>
                <a:spcPct val="200000"/>
              </a:lnSpc>
            </a:pPr>
            <a:r>
              <a:rPr lang="ja-JP" altLang="en-US" sz="2800" dirty="0">
                <a:latin typeface="+mn-ea"/>
              </a:rPr>
              <a:t>年齢、性別、元現新、党派、職業といった特徴が当選に</a:t>
            </a:r>
            <a:br>
              <a:rPr lang="en-US" altLang="ja-JP" sz="2800" dirty="0">
                <a:latin typeface="+mn-ea"/>
              </a:rPr>
            </a:br>
            <a:r>
              <a:rPr lang="ja-JP" altLang="en-US" sz="2800" dirty="0">
                <a:latin typeface="+mn-ea"/>
              </a:rPr>
              <a:t>どの程度影響しているのか定量的に把握できていない</a:t>
            </a:r>
            <a:br>
              <a:rPr lang="en-US" altLang="ja-JP" sz="2800" dirty="0">
                <a:latin typeface="+mn-ea"/>
              </a:rPr>
            </a:br>
            <a:r>
              <a:rPr lang="ja-JP" altLang="en-US" sz="2800" dirty="0">
                <a:latin typeface="+mn-ea"/>
              </a:rPr>
              <a:t>→</a:t>
            </a:r>
            <a:r>
              <a:rPr lang="ja-JP" altLang="en-US" sz="2800" spc="210" dirty="0">
                <a:latin typeface="+mn-ea"/>
                <a:sym typeface="セザンヌ Bold"/>
              </a:rPr>
              <a:t>どのような候補者が当選しやすいのかを明らかにし、選挙戦略や候補者選定に活用する</a:t>
            </a:r>
            <a:endParaRPr lang="en-US" altLang="ja-JP" sz="2800" spc="210" dirty="0">
              <a:latin typeface="+mn-ea"/>
              <a:sym typeface="セザンヌ Bold"/>
            </a:endParaRPr>
          </a:p>
          <a:p>
            <a:pPr>
              <a:lnSpc>
                <a:spcPct val="200000"/>
              </a:lnSpc>
            </a:pPr>
            <a:r>
              <a:rPr lang="en-US" altLang="ja-JP" sz="2800" spc="210" dirty="0">
                <a:latin typeface="+mn-ea"/>
                <a:sym typeface="セザンヌ Bold"/>
              </a:rPr>
              <a:t>【</a:t>
            </a:r>
            <a:r>
              <a:rPr lang="ja-JP" altLang="en-US" sz="2800" spc="210" dirty="0">
                <a:latin typeface="+mn-ea"/>
                <a:sym typeface="セザンヌ Bold"/>
              </a:rPr>
              <a:t>ビジネスへの応用案</a:t>
            </a:r>
            <a:r>
              <a:rPr lang="en-US" altLang="ja-JP" sz="2800" spc="210" dirty="0">
                <a:latin typeface="+mn-ea"/>
                <a:sym typeface="セザンヌ Bold"/>
              </a:rPr>
              <a:t>】</a:t>
            </a:r>
          </a:p>
          <a:p>
            <a:pPr>
              <a:lnSpc>
                <a:spcPct val="200000"/>
              </a:lnSpc>
            </a:pPr>
            <a:r>
              <a:rPr lang="ja-JP" altLang="en-US" sz="2800" dirty="0">
                <a:latin typeface="+mn-ea"/>
              </a:rPr>
              <a:t>小売・</a:t>
            </a:r>
            <a:r>
              <a:rPr lang="en-US" altLang="ja-JP" sz="2800" dirty="0">
                <a:latin typeface="+mn-ea"/>
              </a:rPr>
              <a:t>EC</a:t>
            </a:r>
            <a:r>
              <a:rPr lang="ja-JP" altLang="en-US" sz="2800" dirty="0">
                <a:latin typeface="+mn-ea"/>
              </a:rPr>
              <a:t>：客の購買履歴・アクセスチャネル・季節要因が 購入確率にどう影響するかを定量分析</a:t>
            </a:r>
          </a:p>
          <a:p>
            <a:pPr>
              <a:lnSpc>
                <a:spcPct val="200000"/>
              </a:lnSpc>
            </a:pPr>
            <a:r>
              <a:rPr lang="ja-JP" altLang="en-US" sz="2800" dirty="0">
                <a:latin typeface="+mn-ea"/>
              </a:rPr>
              <a:t>→ 在庫管理の精度向上、プロモーション最適化</a:t>
            </a:r>
          </a:p>
        </p:txBody>
      </p:sp>
      <p:pic>
        <p:nvPicPr>
          <p:cNvPr id="4" name="図 3">
            <a:extLst>
              <a:ext uri="{FF2B5EF4-FFF2-40B4-BE49-F238E27FC236}">
                <a16:creationId xmlns:a16="http://schemas.microsoft.com/office/drawing/2014/main" id="{7FE2E4D8-EE1C-C3EA-9976-3DF00E7C3E49}"/>
              </a:ext>
            </a:extLst>
          </p:cNvPr>
          <p:cNvPicPr>
            <a:picLocks noChangeAspect="1"/>
          </p:cNvPicPr>
          <p:nvPr/>
        </p:nvPicPr>
        <p:blipFill>
          <a:blip r:embed="rId2"/>
          <a:stretch>
            <a:fillRect/>
          </a:stretch>
        </p:blipFill>
        <p:spPr>
          <a:xfrm>
            <a:off x="11122560" y="1284329"/>
            <a:ext cx="5620840" cy="4034874"/>
          </a:xfrm>
          <a:prstGeom prst="rect">
            <a:avLst/>
          </a:prstGeom>
        </p:spPr>
      </p:pic>
      <p:sp>
        <p:nvSpPr>
          <p:cNvPr id="3" name="スライド番号プレースホルダー 2">
            <a:extLst>
              <a:ext uri="{FF2B5EF4-FFF2-40B4-BE49-F238E27FC236}">
                <a16:creationId xmlns:a16="http://schemas.microsoft.com/office/drawing/2014/main" id="{D6CFBE1A-E6BD-8AD3-89EA-74886135A8AD}"/>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8BEB6-7F64-3FE5-2415-6EC88345C4D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9E8C4DA-12C1-A5FD-0100-FAF1F285BD41}"/>
              </a:ext>
            </a:extLst>
          </p:cNvPr>
          <p:cNvSpPr txBox="1"/>
          <p:nvPr/>
        </p:nvSpPr>
        <p:spPr>
          <a:xfrm>
            <a:off x="6344757"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11</a:t>
            </a:r>
            <a:r>
              <a:rPr lang="ja-JP" altLang="en-US" sz="4200" b="1" spc="210" dirty="0">
                <a:solidFill>
                  <a:srgbClr val="373737"/>
                </a:solidFill>
                <a:latin typeface="セザンヌ Bold"/>
                <a:ea typeface="セザンヌ Bold"/>
                <a:cs typeface="セザンヌ Bold"/>
                <a:sym typeface="セザンヌ Bold"/>
              </a:rPr>
              <a:t>．苦労したところ</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EDF2A13F-9516-22D5-D958-5C0C215BF721}"/>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769115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58281-3844-FC99-C470-C2388878A6B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5BDF7C6-B215-A545-83F9-51918EC14BCC}"/>
              </a:ext>
            </a:extLst>
          </p:cNvPr>
          <p:cNvSpPr txBox="1"/>
          <p:nvPr/>
        </p:nvSpPr>
        <p:spPr>
          <a:xfrm>
            <a:off x="1554125" y="1562100"/>
            <a:ext cx="13746835" cy="7587333"/>
          </a:xfrm>
          <a:prstGeom prst="rect">
            <a:avLst/>
          </a:prstGeom>
        </p:spPr>
        <p:txBody>
          <a:bodyPr wrap="square" lIns="0" tIns="0" rIns="0" bIns="0" rtlCol="0" anchor="t">
            <a:spAutoFit/>
          </a:bodyPr>
          <a:lstStyle/>
          <a:p>
            <a:pPr algn="l">
              <a:lnSpc>
                <a:spcPts val="6720"/>
              </a:lnSpc>
            </a:pPr>
            <a:r>
              <a:rPr lang="ja-JP" altLang="en-US" sz="3200" b="1" spc="210" dirty="0">
                <a:solidFill>
                  <a:srgbClr val="373737"/>
                </a:solidFill>
                <a:latin typeface="+mn-ea"/>
                <a:cs typeface="セザンヌ Bold"/>
                <a:sym typeface="セザンヌ Bold"/>
              </a:rPr>
              <a:t>・比例代表で当選した人のデータセットを準備することが難しく、各都道府県ごとの当落傾向しか見られなかったので、参議院選挙全体の当落予測には至らなかった。</a:t>
            </a:r>
            <a:endParaRPr lang="en-US" altLang="ja-JP" sz="3200" b="1" spc="210" dirty="0">
              <a:solidFill>
                <a:srgbClr val="373737"/>
              </a:solidFill>
              <a:latin typeface="+mn-ea"/>
              <a:cs typeface="セザンヌ Bold"/>
              <a:sym typeface="セザンヌ Bold"/>
            </a:endParaRPr>
          </a:p>
          <a:p>
            <a:pPr algn="l">
              <a:lnSpc>
                <a:spcPts val="6720"/>
              </a:lnSpc>
            </a:pPr>
            <a:r>
              <a:rPr lang="ja-JP" altLang="en-US" sz="3200" b="1" spc="210" dirty="0">
                <a:solidFill>
                  <a:srgbClr val="373737"/>
                </a:solidFill>
                <a:latin typeface="+mn-ea"/>
                <a:cs typeface="セザンヌ Bold"/>
                <a:sym typeface="セザンヌ Bold"/>
              </a:rPr>
              <a:t>・職業分類の仕方が難しかった。</a:t>
            </a:r>
            <a:endParaRPr lang="en-US" altLang="ja-JP" sz="3200" b="1" spc="210" dirty="0">
              <a:solidFill>
                <a:srgbClr val="373737"/>
              </a:solidFill>
              <a:latin typeface="+mn-ea"/>
              <a:cs typeface="セザンヌ Bold"/>
              <a:sym typeface="セザンヌ Bold"/>
            </a:endParaRPr>
          </a:p>
          <a:p>
            <a:pPr algn="l">
              <a:lnSpc>
                <a:spcPts val="6720"/>
              </a:lnSpc>
            </a:pPr>
            <a:r>
              <a:rPr lang="en-US" altLang="ja-JP" sz="3200" b="1" spc="210" dirty="0">
                <a:solidFill>
                  <a:srgbClr val="373737"/>
                </a:solidFill>
                <a:latin typeface="+mn-ea"/>
                <a:cs typeface="セザンヌ Bold"/>
                <a:sym typeface="セザンヌ Bold"/>
              </a:rPr>
              <a:t>(</a:t>
            </a:r>
            <a:r>
              <a:rPr lang="ja-JP" altLang="en-US" sz="3200" b="1" spc="210" dirty="0">
                <a:solidFill>
                  <a:srgbClr val="373737"/>
                </a:solidFill>
                <a:latin typeface="+mn-ea"/>
                <a:cs typeface="セザンヌ Bold"/>
                <a:sym typeface="セザンヌ Bold"/>
              </a:rPr>
              <a:t>例：自営業と会社経営の違いがわからず、立候補者の名前を</a:t>
            </a:r>
            <a:r>
              <a:rPr lang="en-US" altLang="ja-JP" sz="3200" b="1" spc="210" dirty="0">
                <a:solidFill>
                  <a:srgbClr val="373737"/>
                </a:solidFill>
                <a:latin typeface="+mn-ea"/>
                <a:cs typeface="セザンヌ Bold"/>
                <a:sym typeface="セザンヌ Bold"/>
              </a:rPr>
              <a:t>Google</a:t>
            </a:r>
            <a:r>
              <a:rPr lang="ja-JP" altLang="en-US" sz="3200" b="1" spc="210" dirty="0">
                <a:solidFill>
                  <a:srgbClr val="373737"/>
                </a:solidFill>
                <a:latin typeface="+mn-ea"/>
                <a:cs typeface="セザンヌ Bold"/>
                <a:sym typeface="セザンヌ Bold"/>
              </a:rPr>
              <a:t>で調べて、実際にどのような職業をしているのか具体的に調べる必要があった。自営業と会社経営者</a:t>
            </a:r>
            <a:r>
              <a:rPr lang="en-US" altLang="ja-JP" sz="3200" b="1" spc="210" dirty="0">
                <a:solidFill>
                  <a:srgbClr val="373737"/>
                </a:solidFill>
                <a:latin typeface="+mn-ea"/>
                <a:cs typeface="セザンヌ Bold"/>
                <a:sym typeface="セザンヌ Bold"/>
              </a:rPr>
              <a:t>/</a:t>
            </a:r>
            <a:r>
              <a:rPr lang="ja-JP" altLang="en-US" sz="3200" b="1" spc="210" dirty="0">
                <a:solidFill>
                  <a:srgbClr val="373737"/>
                </a:solidFill>
                <a:latin typeface="+mn-ea"/>
                <a:cs typeface="セザンヌ Bold"/>
                <a:sym typeface="セザンヌ Bold"/>
              </a:rPr>
              <a:t>役員で職業を分類するときは資本の大小によって分類するようにした。資本の大小が選挙費用へかけられる資金に影響を与えると考えた。</a:t>
            </a:r>
            <a:r>
              <a:rPr lang="en-US" altLang="ja-JP" sz="3200" b="1" spc="210" dirty="0">
                <a:solidFill>
                  <a:srgbClr val="373737"/>
                </a:solidFill>
                <a:latin typeface="+mn-ea"/>
                <a:cs typeface="セザンヌ Bold"/>
                <a:sym typeface="セザンヌ Bold"/>
              </a:rPr>
              <a:t>)</a:t>
            </a:r>
          </a:p>
        </p:txBody>
      </p:sp>
      <p:sp>
        <p:nvSpPr>
          <p:cNvPr id="2" name="TextBox 3">
            <a:extLst>
              <a:ext uri="{FF2B5EF4-FFF2-40B4-BE49-F238E27FC236}">
                <a16:creationId xmlns:a16="http://schemas.microsoft.com/office/drawing/2014/main" id="{E30CB843-36FB-0E4D-A2D0-19863FC126C1}"/>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苦労したところ</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2C4FB10C-DBB5-07B7-6940-67027812459A}"/>
              </a:ext>
            </a:extLst>
          </p:cNvPr>
          <p:cNvSpPr>
            <a:spLocks noGrp="1"/>
          </p:cNvSpPr>
          <p:nvPr>
            <p:ph type="sldNum" sz="quarter" idx="12"/>
          </p:nvPr>
        </p:nvSpPr>
        <p:spPr/>
        <p:txBody>
          <a:bodyPr/>
          <a:lstStyle/>
          <a:p>
            <a:fld id="{B6F15528-21DE-4FAA-801E-634DDDAF4B2B}" type="slidenum">
              <a:rPr lang="en-US" smtClean="0"/>
              <a:pPr/>
              <a:t>41</a:t>
            </a:fld>
            <a:endParaRPr lang="en-US"/>
          </a:p>
        </p:txBody>
      </p:sp>
    </p:spTree>
    <p:extLst>
      <p:ext uri="{BB962C8B-B14F-4D97-AF65-F5344CB8AC3E}">
        <p14:creationId xmlns:p14="http://schemas.microsoft.com/office/powerpoint/2010/main" val="32150626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7D6A2-371F-2B92-7289-F68A66333744}"/>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773E4758-4511-E30D-98AC-E3B8766F07A6}"/>
              </a:ext>
            </a:extLst>
          </p:cNvPr>
          <p:cNvSpPr txBox="1"/>
          <p:nvPr/>
        </p:nvSpPr>
        <p:spPr>
          <a:xfrm>
            <a:off x="7620000"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12</a:t>
            </a:r>
            <a:r>
              <a:rPr lang="ja-JP" altLang="en-US" sz="4200" b="1" spc="210" dirty="0">
                <a:solidFill>
                  <a:srgbClr val="373737"/>
                </a:solidFill>
                <a:latin typeface="セザンヌ Bold"/>
                <a:ea typeface="セザンヌ Bold"/>
                <a:cs typeface="セザンヌ Bold"/>
                <a:sym typeface="セザンヌ Bold"/>
              </a:rPr>
              <a:t>．参照</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1B20985E-E973-0D16-7A2B-740FAC9FD845}"/>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3063228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45E06-37BD-A617-555E-3B83A9CB4E03}"/>
            </a:ext>
          </a:extLst>
        </p:cNvPr>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45715343-486E-C5B0-0B67-DFA2C825B4A4}"/>
              </a:ext>
            </a:extLst>
          </p:cNvPr>
          <p:cNvSpPr txBox="1"/>
          <p:nvPr/>
        </p:nvSpPr>
        <p:spPr>
          <a:xfrm>
            <a:off x="990600" y="1485900"/>
            <a:ext cx="15011400" cy="6293069"/>
          </a:xfrm>
          <a:prstGeom prst="rect">
            <a:avLst/>
          </a:prstGeom>
          <a:noFill/>
        </p:spPr>
        <p:txBody>
          <a:bodyPr wrap="square">
            <a:spAutoFit/>
          </a:bodyPr>
          <a:lstStyle/>
          <a:p>
            <a:pPr>
              <a:lnSpc>
                <a:spcPct val="300000"/>
              </a:lnSpc>
            </a:pPr>
            <a:r>
              <a:rPr lang="ja-JP" altLang="en-US" sz="2800" dirty="0">
                <a:latin typeface="+mn-ea"/>
              </a:rPr>
              <a:t>・森巧尚（</a:t>
            </a:r>
            <a:r>
              <a:rPr lang="en-US" altLang="ja-JP" sz="2800" dirty="0">
                <a:latin typeface="+mn-ea"/>
              </a:rPr>
              <a:t>2019</a:t>
            </a:r>
            <a:r>
              <a:rPr lang="ja-JP" altLang="en-US" sz="2800" dirty="0">
                <a:latin typeface="+mn-ea"/>
              </a:rPr>
              <a:t>）</a:t>
            </a:r>
            <a:r>
              <a:rPr lang="en-US" altLang="ja-JP" sz="2800" dirty="0">
                <a:latin typeface="+mn-ea"/>
              </a:rPr>
              <a:t>『Python2</a:t>
            </a:r>
            <a:r>
              <a:rPr lang="ja-JP" altLang="en-US" sz="2800" dirty="0">
                <a:latin typeface="+mn-ea"/>
              </a:rPr>
              <a:t>年生 データ分析のしくみ</a:t>
            </a:r>
            <a:r>
              <a:rPr lang="en-US" altLang="ja-JP" sz="2800" dirty="0">
                <a:latin typeface="+mn-ea"/>
              </a:rPr>
              <a:t>』</a:t>
            </a:r>
            <a:r>
              <a:rPr lang="ja-JP" altLang="en-US" sz="2800" dirty="0">
                <a:latin typeface="+mn-ea"/>
              </a:rPr>
              <a:t>翔泳社</a:t>
            </a:r>
            <a:endParaRPr lang="en-US" altLang="ja-JP" sz="2800" dirty="0">
              <a:latin typeface="+mn-ea"/>
            </a:endParaRPr>
          </a:p>
          <a:p>
            <a:pPr>
              <a:lnSpc>
                <a:spcPct val="300000"/>
              </a:lnSpc>
            </a:pPr>
            <a:r>
              <a:rPr lang="ja-JP" altLang="en-US" sz="2800" dirty="0">
                <a:latin typeface="+mn-ea"/>
              </a:rPr>
              <a:t>・</a:t>
            </a:r>
            <a:r>
              <a:rPr lang="en-US" altLang="ja-JP" sz="2800" dirty="0"/>
              <a:t> </a:t>
            </a:r>
            <a:r>
              <a:rPr lang="ja-JP" altLang="en-US" sz="2800" dirty="0"/>
              <a:t>「</a:t>
            </a:r>
            <a:r>
              <a:rPr lang="en-US" altLang="ja-JP" sz="2800" dirty="0"/>
              <a:t>NHK.『</a:t>
            </a:r>
            <a:r>
              <a:rPr lang="ja-JP" altLang="en-US" sz="2800" dirty="0"/>
              <a:t>参議院選挙 </a:t>
            </a:r>
            <a:r>
              <a:rPr lang="en-US" altLang="ja-JP" sz="2800" dirty="0"/>
              <a:t>2025』. </a:t>
            </a:r>
            <a:r>
              <a:rPr lang="en-US" altLang="ja-JP" sz="2800" dirty="0">
                <a:hlinkClick r:id="rId2"/>
              </a:rPr>
              <a:t>https://www.nhk.or.jp/senkyo/database/sangiin/2025/san-structure/</a:t>
            </a:r>
            <a:r>
              <a:rPr lang="en-US" altLang="ja-JP" sz="2800" dirty="0"/>
              <a:t>, (</a:t>
            </a:r>
            <a:r>
              <a:rPr lang="ja-JP" altLang="en-US" sz="2800" dirty="0"/>
              <a:t>参照 </a:t>
            </a:r>
            <a:r>
              <a:rPr lang="en-US" altLang="ja-JP" sz="2800" dirty="0"/>
              <a:t>2025</a:t>
            </a:r>
            <a:r>
              <a:rPr lang="ja-JP" altLang="en-US" sz="2800" dirty="0"/>
              <a:t>年</a:t>
            </a:r>
            <a:r>
              <a:rPr lang="en-US" altLang="ja-JP" sz="2800" dirty="0"/>
              <a:t>9</a:t>
            </a:r>
            <a:r>
              <a:rPr lang="ja-JP" altLang="en-US" sz="2800" dirty="0"/>
              <a:t>月</a:t>
            </a:r>
            <a:r>
              <a:rPr lang="en-US" altLang="ja-JP" sz="2800" dirty="0"/>
              <a:t>14</a:t>
            </a:r>
            <a:r>
              <a:rPr lang="ja-JP" altLang="en-US" sz="2800" dirty="0"/>
              <a:t>日</a:t>
            </a:r>
            <a:r>
              <a:rPr lang="en-US" altLang="ja-JP" sz="2800" dirty="0"/>
              <a:t>)</a:t>
            </a:r>
            <a:r>
              <a:rPr lang="ja-JP" altLang="en-US" sz="2800" dirty="0"/>
              <a:t>」</a:t>
            </a:r>
            <a:br>
              <a:rPr lang="en-US" altLang="ja-JP" sz="2800" dirty="0">
                <a:latin typeface="+mn-ea"/>
              </a:rPr>
            </a:br>
            <a:r>
              <a:rPr lang="ja-JP" altLang="en-US" sz="2800" dirty="0">
                <a:latin typeface="+mn-ea"/>
              </a:rPr>
              <a:t>・総務省</a:t>
            </a:r>
            <a:r>
              <a:rPr lang="en-US" altLang="ja-JP" sz="2800" dirty="0">
                <a:latin typeface="+mn-ea"/>
              </a:rPr>
              <a:t>(2025)『</a:t>
            </a:r>
            <a:r>
              <a:rPr lang="ja-JP" altLang="en-US" sz="2800" dirty="0">
                <a:latin typeface="+mn-ea"/>
              </a:rPr>
              <a:t>第</a:t>
            </a:r>
            <a:r>
              <a:rPr lang="en-US" altLang="ja-JP" sz="2800" dirty="0">
                <a:latin typeface="+mn-ea"/>
              </a:rPr>
              <a:t>27</a:t>
            </a:r>
            <a:r>
              <a:rPr lang="ja-JP" altLang="en-US" sz="2800" dirty="0">
                <a:latin typeface="+mn-ea"/>
              </a:rPr>
              <a:t>回参議院議員通常選挙開票結果</a:t>
            </a:r>
            <a:r>
              <a:rPr lang="en-US" altLang="ja-JP" sz="2800" dirty="0">
                <a:latin typeface="+mn-ea"/>
              </a:rPr>
              <a:t>』</a:t>
            </a:r>
          </a:p>
          <a:p>
            <a:pPr>
              <a:lnSpc>
                <a:spcPct val="300000"/>
              </a:lnSpc>
            </a:pPr>
            <a:r>
              <a:rPr lang="en-US" altLang="ja-JP" sz="2800" dirty="0">
                <a:latin typeface="+mn-ea"/>
              </a:rPr>
              <a:t>URL : https://www.soumu.go.jp/senkyo/senkyo_s/data/sangiin27/index.html</a:t>
            </a:r>
          </a:p>
        </p:txBody>
      </p:sp>
      <p:sp>
        <p:nvSpPr>
          <p:cNvPr id="5" name="テキスト ボックス 4">
            <a:extLst>
              <a:ext uri="{FF2B5EF4-FFF2-40B4-BE49-F238E27FC236}">
                <a16:creationId xmlns:a16="http://schemas.microsoft.com/office/drawing/2014/main" id="{8168230E-782A-65DB-421F-BCD859CA010C}"/>
              </a:ext>
            </a:extLst>
          </p:cNvPr>
          <p:cNvSpPr txBox="1"/>
          <p:nvPr/>
        </p:nvSpPr>
        <p:spPr>
          <a:xfrm>
            <a:off x="838200" y="647700"/>
            <a:ext cx="10363200" cy="518412"/>
          </a:xfrm>
          <a:prstGeom prst="rect">
            <a:avLst/>
          </a:prstGeom>
          <a:noFill/>
        </p:spPr>
        <p:txBody>
          <a:bodyPr wrap="square">
            <a:spAutoFit/>
          </a:bodyPr>
          <a:lstStyle/>
          <a:p>
            <a:pPr marL="0" lvl="0" indent="0" algn="l">
              <a:lnSpc>
                <a:spcPts val="3840"/>
              </a:lnSpc>
              <a:spcBef>
                <a:spcPct val="0"/>
              </a:spcBef>
            </a:pPr>
            <a:r>
              <a:rPr lang="ja-JP" altLang="en-US" sz="2800" b="1" u="sng" strike="noStrike" spc="120" dirty="0">
                <a:latin typeface="+mn-ea"/>
                <a:cs typeface="セザンヌ Ultra-Bold"/>
                <a:sym typeface="セザンヌ Ultra-Bold"/>
              </a:rPr>
              <a:t>参照</a:t>
            </a:r>
            <a:endParaRPr lang="en-US" altLang="ja-JP" sz="2800" b="1" u="sng" strike="noStrike" spc="120" dirty="0">
              <a:latin typeface="+mn-ea"/>
              <a:cs typeface="セザンヌ Ultra-Bold"/>
              <a:sym typeface="セザンヌ Ultra-Bold"/>
            </a:endParaRPr>
          </a:p>
        </p:txBody>
      </p:sp>
      <p:sp>
        <p:nvSpPr>
          <p:cNvPr id="2" name="スライド番号プレースホルダー 1">
            <a:extLst>
              <a:ext uri="{FF2B5EF4-FFF2-40B4-BE49-F238E27FC236}">
                <a16:creationId xmlns:a16="http://schemas.microsoft.com/office/drawing/2014/main" id="{1976C77C-7252-A76B-3E9B-AA529024E893}"/>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extLst>
      <p:ext uri="{BB962C8B-B14F-4D97-AF65-F5344CB8AC3E}">
        <p14:creationId xmlns:p14="http://schemas.microsoft.com/office/powerpoint/2010/main" val="316531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5D915-5B6A-2C1B-5C41-7FF39B14524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C004F81-DCC2-D83A-6B59-5676B4E07CE2}"/>
              </a:ext>
            </a:extLst>
          </p:cNvPr>
          <p:cNvSpPr txBox="1"/>
          <p:nvPr/>
        </p:nvSpPr>
        <p:spPr>
          <a:xfrm>
            <a:off x="7274454" y="4764518"/>
            <a:ext cx="3739092"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2</a:t>
            </a:r>
            <a:r>
              <a:rPr lang="ja-JP" altLang="en-US" sz="4200" b="1" spc="210" dirty="0">
                <a:solidFill>
                  <a:srgbClr val="373737"/>
                </a:solidFill>
                <a:latin typeface="+mn-ea"/>
                <a:cs typeface="セザンヌ Bold"/>
                <a:sym typeface="セザンヌ Bold"/>
              </a:rPr>
              <a:t>．サイトマップ</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8B5C38EE-05E7-6D3D-66AB-524A04E76834}"/>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3056439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DA5CA-5AC8-7DEA-4B57-207B4710C768}"/>
            </a:ext>
          </a:extLst>
        </p:cNvPr>
        <p:cNvGrpSpPr/>
        <p:nvPr/>
      </p:nvGrpSpPr>
      <p:grpSpPr>
        <a:xfrm>
          <a:off x="0" y="0"/>
          <a:ext cx="0" cy="0"/>
          <a:chOff x="0" y="0"/>
          <a:chExt cx="0" cy="0"/>
        </a:xfrm>
      </p:grpSpPr>
      <p:sp>
        <p:nvSpPr>
          <p:cNvPr id="14" name="TextBox 14">
            <a:extLst>
              <a:ext uri="{FF2B5EF4-FFF2-40B4-BE49-F238E27FC236}">
                <a16:creationId xmlns:a16="http://schemas.microsoft.com/office/drawing/2014/main" id="{642A7C8A-47AC-9A97-EE9C-E83BB0C37ACF}"/>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サイトマップ</a:t>
            </a:r>
            <a:endParaRPr lang="en-US" sz="2400" b="1" u="sng" spc="120" dirty="0">
              <a:solidFill>
                <a:srgbClr val="373737"/>
              </a:solidFill>
              <a:latin typeface="+mn-ea"/>
              <a:cs typeface="セザンヌ Ultra-Bold"/>
              <a:sym typeface="セザンヌ Ultra-Bold"/>
            </a:endParaRPr>
          </a:p>
        </p:txBody>
      </p:sp>
      <p:pic>
        <p:nvPicPr>
          <p:cNvPr id="3" name="図 2">
            <a:extLst>
              <a:ext uri="{FF2B5EF4-FFF2-40B4-BE49-F238E27FC236}">
                <a16:creationId xmlns:a16="http://schemas.microsoft.com/office/drawing/2014/main" id="{51BE7BA8-2BD3-A140-AF43-E8644AB14299}"/>
              </a:ext>
            </a:extLst>
          </p:cNvPr>
          <p:cNvPicPr>
            <a:picLocks noChangeAspect="1"/>
          </p:cNvPicPr>
          <p:nvPr/>
        </p:nvPicPr>
        <p:blipFill>
          <a:blip r:embed="rId2"/>
          <a:stretch>
            <a:fillRect/>
          </a:stretch>
        </p:blipFill>
        <p:spPr>
          <a:xfrm>
            <a:off x="609600" y="1407242"/>
            <a:ext cx="5833653" cy="7960301"/>
          </a:xfrm>
          <a:prstGeom prst="rect">
            <a:avLst/>
          </a:prstGeom>
        </p:spPr>
      </p:pic>
      <p:sp>
        <p:nvSpPr>
          <p:cNvPr id="37" name="テキスト ボックス 36">
            <a:extLst>
              <a:ext uri="{FF2B5EF4-FFF2-40B4-BE49-F238E27FC236}">
                <a16:creationId xmlns:a16="http://schemas.microsoft.com/office/drawing/2014/main" id="{8DD6A846-4F4E-7CC0-68D1-66DF28E91049}"/>
              </a:ext>
            </a:extLst>
          </p:cNvPr>
          <p:cNvSpPr txBox="1"/>
          <p:nvPr/>
        </p:nvSpPr>
        <p:spPr>
          <a:xfrm>
            <a:off x="6848305" y="1407242"/>
            <a:ext cx="11353800" cy="7766229"/>
          </a:xfrm>
          <a:prstGeom prst="rect">
            <a:avLst/>
          </a:prstGeom>
          <a:noFill/>
        </p:spPr>
        <p:txBody>
          <a:bodyPr wrap="square" rtlCol="0">
            <a:spAutoFit/>
          </a:bodyPr>
          <a:lstStyle/>
          <a:p>
            <a:pPr>
              <a:lnSpc>
                <a:spcPct val="200000"/>
              </a:lnSpc>
            </a:pPr>
            <a:r>
              <a:rPr kumimoji="1" lang="ja-JP" altLang="en-US" dirty="0"/>
              <a:t>・</a:t>
            </a:r>
            <a:r>
              <a:rPr kumimoji="1" lang="en-US" altLang="ja-JP" dirty="0"/>
              <a:t>images:</a:t>
            </a:r>
            <a:r>
              <a:rPr kumimoji="1" lang="ja-JP" altLang="en-US" dirty="0"/>
              <a:t>データ分析の結果、出力された画像をまとめたフォルダ</a:t>
            </a:r>
            <a:endParaRPr kumimoji="1" lang="en-US" altLang="ja-JP" dirty="0"/>
          </a:p>
          <a:p>
            <a:pPr>
              <a:lnSpc>
                <a:spcPct val="200000"/>
              </a:lnSpc>
            </a:pPr>
            <a:r>
              <a:rPr kumimoji="1" lang="ja-JP" altLang="en-US" dirty="0"/>
              <a:t>・</a:t>
            </a:r>
            <a:r>
              <a:rPr kumimoji="1" lang="en-US" altLang="ja-JP" dirty="0"/>
              <a:t>data_analysis_age.py:</a:t>
            </a:r>
            <a:r>
              <a:rPr kumimoji="1" lang="ja-JP" altLang="en-US" dirty="0"/>
              <a:t>当落と年齢との関係を分析</a:t>
            </a:r>
            <a:endParaRPr kumimoji="1" lang="en-US" altLang="ja-JP" dirty="0"/>
          </a:p>
          <a:p>
            <a:pPr>
              <a:lnSpc>
                <a:spcPct val="200000"/>
              </a:lnSpc>
            </a:pPr>
            <a:r>
              <a:rPr kumimoji="1" lang="ja-JP" altLang="en-US" dirty="0"/>
              <a:t>・</a:t>
            </a:r>
            <a:r>
              <a:rPr kumimoji="1" lang="en-US" altLang="ja-JP" dirty="0"/>
              <a:t>data_analysis_basic_statistics.py:</a:t>
            </a:r>
            <a:r>
              <a:rPr kumimoji="1" lang="ja-JP" altLang="en-US" dirty="0"/>
              <a:t>基本統計量をみるファイル</a:t>
            </a:r>
          </a:p>
          <a:p>
            <a:pPr>
              <a:lnSpc>
                <a:spcPct val="200000"/>
              </a:lnSpc>
            </a:pPr>
            <a:r>
              <a:rPr kumimoji="1" lang="ja-JP" altLang="en-US" dirty="0"/>
              <a:t>・</a:t>
            </a:r>
            <a:r>
              <a:rPr kumimoji="1" lang="en-US" altLang="ja-JP" dirty="0"/>
              <a:t>data_analysis_gender.py:</a:t>
            </a:r>
            <a:r>
              <a:rPr kumimoji="1" lang="ja-JP" altLang="en-US" dirty="0"/>
              <a:t>当選確率と性別の関係を分析</a:t>
            </a:r>
            <a:endParaRPr kumimoji="1" lang="en-US" altLang="ja-JP" dirty="0"/>
          </a:p>
          <a:p>
            <a:pPr>
              <a:lnSpc>
                <a:spcPct val="200000"/>
              </a:lnSpc>
            </a:pPr>
            <a:r>
              <a:rPr kumimoji="1" lang="ja-JP" altLang="en-US" dirty="0"/>
              <a:t>・</a:t>
            </a:r>
            <a:r>
              <a:rPr kumimoji="1" lang="en-US" altLang="ja-JP" dirty="0"/>
              <a:t>data_analysis_job.py:</a:t>
            </a:r>
            <a:r>
              <a:rPr kumimoji="1" lang="ja-JP" altLang="en-US" dirty="0"/>
              <a:t>当選確率と職業の関係を分析</a:t>
            </a:r>
          </a:p>
          <a:p>
            <a:pPr>
              <a:lnSpc>
                <a:spcPct val="200000"/>
              </a:lnSpc>
            </a:pPr>
            <a:r>
              <a:rPr kumimoji="1" lang="ja-JP" altLang="en-US" dirty="0"/>
              <a:t>・</a:t>
            </a:r>
            <a:r>
              <a:rPr kumimoji="1" lang="en-US" altLang="ja-JP" dirty="0"/>
              <a:t>data_analysis_party.py:</a:t>
            </a:r>
            <a:r>
              <a:rPr kumimoji="1" lang="ja-JP" altLang="en-US" dirty="0"/>
              <a:t>当選確率と所属政党の関係を分析</a:t>
            </a:r>
          </a:p>
          <a:p>
            <a:pPr>
              <a:lnSpc>
                <a:spcPct val="200000"/>
              </a:lnSpc>
            </a:pPr>
            <a:r>
              <a:rPr kumimoji="1" lang="ja-JP" altLang="en-US" dirty="0"/>
              <a:t>・</a:t>
            </a:r>
            <a:r>
              <a:rPr kumimoji="1" lang="en-US" altLang="ja-JP" dirty="0"/>
              <a:t>data_analysis_seats.py:</a:t>
            </a:r>
            <a:r>
              <a:rPr kumimoji="1" lang="ja-JP" altLang="en-US" dirty="0"/>
              <a:t>当選確率と議席の関係を分析</a:t>
            </a:r>
          </a:p>
          <a:p>
            <a:pPr>
              <a:lnSpc>
                <a:spcPct val="200000"/>
              </a:lnSpc>
            </a:pPr>
            <a:r>
              <a:rPr kumimoji="1" lang="ja-JP" altLang="en-US" dirty="0"/>
              <a:t>・</a:t>
            </a:r>
            <a:r>
              <a:rPr kumimoji="1" lang="en-US" altLang="ja-JP" dirty="0"/>
              <a:t>data_analysis_status.py:</a:t>
            </a:r>
            <a:r>
              <a:rPr kumimoji="1" lang="ja-JP" altLang="en-US" dirty="0"/>
              <a:t>当選確率と元現新の関係を分析</a:t>
            </a:r>
          </a:p>
          <a:p>
            <a:pPr>
              <a:lnSpc>
                <a:spcPct val="200000"/>
              </a:lnSpc>
            </a:pPr>
            <a:r>
              <a:rPr kumimoji="1" lang="ja-JP" altLang="en-US" dirty="0"/>
              <a:t>・</a:t>
            </a:r>
            <a:r>
              <a:rPr kumimoji="1" lang="en-US" altLang="ja-JP" dirty="0"/>
              <a:t>data_cleaning.py:</a:t>
            </a:r>
            <a:r>
              <a:rPr kumimoji="1" lang="ja-JP" altLang="en-US" dirty="0"/>
              <a:t>データの前処理を実行するファイル</a:t>
            </a:r>
          </a:p>
          <a:p>
            <a:pPr>
              <a:lnSpc>
                <a:spcPct val="200000"/>
              </a:lnSpc>
            </a:pPr>
            <a:r>
              <a:rPr kumimoji="1" lang="ja-JP" altLang="en-US" dirty="0"/>
              <a:t>・</a:t>
            </a:r>
            <a:r>
              <a:rPr kumimoji="1" lang="en-US" altLang="ja-JP" dirty="0"/>
              <a:t>data_exploratory.py:</a:t>
            </a:r>
            <a:r>
              <a:rPr kumimoji="1" lang="ja-JP" altLang="en-US" dirty="0"/>
              <a:t>データの探索をするファイル</a:t>
            </a:r>
          </a:p>
          <a:p>
            <a:pPr>
              <a:lnSpc>
                <a:spcPct val="200000"/>
              </a:lnSpc>
            </a:pPr>
            <a:r>
              <a:rPr kumimoji="1" lang="ja-JP" altLang="en-US" dirty="0"/>
              <a:t>・</a:t>
            </a:r>
            <a:r>
              <a:rPr kumimoji="1" lang="en-US" altLang="ja-JP" dirty="0"/>
              <a:t>data_machine_learning.py:</a:t>
            </a:r>
            <a:r>
              <a:rPr kumimoji="1" lang="ja-JP" altLang="en-US" dirty="0"/>
              <a:t>前処理データを学習し、予測モデルを構築するファイル</a:t>
            </a:r>
          </a:p>
          <a:p>
            <a:pPr>
              <a:lnSpc>
                <a:spcPct val="200000"/>
              </a:lnSpc>
            </a:pPr>
            <a:r>
              <a:rPr kumimoji="1" lang="ja-JP" altLang="en-US" dirty="0"/>
              <a:t>・</a:t>
            </a:r>
            <a:r>
              <a:rPr kumimoji="1" lang="en-US" altLang="ja-JP" dirty="0"/>
              <a:t>README.md:</a:t>
            </a:r>
            <a:r>
              <a:rPr kumimoji="1" lang="ja-JP" altLang="en-US" dirty="0"/>
              <a:t>プロジェクトの概要を記載したファイル</a:t>
            </a:r>
            <a:endParaRPr kumimoji="1" lang="en-US" altLang="ja-JP" dirty="0"/>
          </a:p>
          <a:p>
            <a:pPr>
              <a:lnSpc>
                <a:spcPct val="200000"/>
              </a:lnSpc>
            </a:pPr>
            <a:r>
              <a:rPr kumimoji="1" lang="ja-JP" altLang="en-US" dirty="0"/>
              <a:t>・</a:t>
            </a:r>
            <a:r>
              <a:rPr kumimoji="1" lang="en-US" altLang="ja-JP" dirty="0"/>
              <a:t>sangiinn_2025_cleaning.xlsx:</a:t>
            </a:r>
            <a:r>
              <a:rPr lang="en-US" altLang="ja-JP" spc="120" dirty="0">
                <a:latin typeface="+mn-ea"/>
                <a:cs typeface="セザンヌ Medium"/>
                <a:sym typeface="セザンヌ Medium"/>
              </a:rPr>
              <a:t> 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候補者別・得票数を前処理したデータ</a:t>
            </a:r>
            <a:r>
              <a:rPr lang="en-US" altLang="ja-JP" spc="120" dirty="0">
                <a:latin typeface="+mn-ea"/>
                <a:cs typeface="セザンヌ Medium"/>
                <a:sym typeface="セザンヌ Medium"/>
              </a:rPr>
              <a:t>)</a:t>
            </a:r>
            <a:endParaRPr kumimoji="1" lang="en-US" altLang="ja-JP" dirty="0"/>
          </a:p>
          <a:p>
            <a:pPr>
              <a:lnSpc>
                <a:spcPct val="200000"/>
              </a:lnSpc>
            </a:pPr>
            <a:r>
              <a:rPr kumimoji="1" lang="ja-JP" altLang="en-US" dirty="0"/>
              <a:t>・</a:t>
            </a:r>
            <a:r>
              <a:rPr kumimoji="1" lang="en-US" altLang="ja-JP" dirty="0"/>
              <a:t>sangiinn_2025.xlsx:</a:t>
            </a:r>
            <a:r>
              <a:rPr lang="en-US" altLang="ja-JP" spc="120" dirty="0">
                <a:latin typeface="+mn-ea"/>
                <a:cs typeface="セザンヌ Medium"/>
                <a:sym typeface="セザンヌ Medium"/>
              </a:rPr>
              <a:t>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比例代表でのデータは含まれていません</a:t>
            </a:r>
            <a:endParaRPr lang="en-US" altLang="ja-JP" spc="120" dirty="0">
              <a:latin typeface="+mn-ea"/>
              <a:cs typeface="セザンヌ Medium"/>
              <a:sym typeface="セザンヌ Medium"/>
            </a:endParaRPr>
          </a:p>
        </p:txBody>
      </p:sp>
    </p:spTree>
    <p:extLst>
      <p:ext uri="{BB962C8B-B14F-4D97-AF65-F5344CB8AC3E}">
        <p14:creationId xmlns:p14="http://schemas.microsoft.com/office/powerpoint/2010/main" val="193803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475D6-5BA3-6501-0164-50FE4327C6F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D6465A4-4878-7BC4-69E1-65A570E9C784}"/>
              </a:ext>
            </a:extLst>
          </p:cNvPr>
          <p:cNvSpPr txBox="1"/>
          <p:nvPr/>
        </p:nvSpPr>
        <p:spPr>
          <a:xfrm>
            <a:off x="3323563" y="4760093"/>
            <a:ext cx="11640873" cy="766813"/>
          </a:xfrm>
          <a:prstGeom prst="rect">
            <a:avLst/>
          </a:prstGeom>
        </p:spPr>
        <p:txBody>
          <a:bodyPr wrap="square" lIns="0" tIns="0" rIns="0" bIns="0" rtlCol="0" anchor="t">
            <a:spAutoFit/>
          </a:bodyPr>
          <a:lstStyle/>
          <a:p>
            <a:pPr>
              <a:lnSpc>
                <a:spcPts val="6720"/>
              </a:lnSpc>
            </a:pPr>
            <a:r>
              <a:rPr lang="en-US" altLang="ja-JP" sz="4200" b="1" spc="210" dirty="0">
                <a:solidFill>
                  <a:srgbClr val="373737"/>
                </a:solidFill>
                <a:latin typeface="+mn-ea"/>
                <a:cs typeface="セザンヌ Bold"/>
                <a:sym typeface="セザンヌ Bold"/>
              </a:rPr>
              <a:t>3</a:t>
            </a:r>
            <a:r>
              <a:rPr lang="ja-JP" altLang="en-US" sz="4200" b="1" spc="210" dirty="0">
                <a:solidFill>
                  <a:srgbClr val="373737"/>
                </a:solidFill>
                <a:latin typeface="+mn-ea"/>
                <a:cs typeface="セザンヌ Bold"/>
                <a:sym typeface="セザンヌ Bold"/>
              </a:rPr>
              <a:t>．</a:t>
            </a:r>
            <a:r>
              <a:rPr lang="ja-JP" altLang="en-US" sz="4400" b="1" spc="120" dirty="0">
                <a:solidFill>
                  <a:srgbClr val="373737"/>
                </a:solidFill>
                <a:latin typeface="+mn-ea"/>
                <a:cs typeface="セザンヌ Bold"/>
                <a:sym typeface="セザンヌ Bold"/>
              </a:rPr>
              <a:t>衆議院選挙・参議院選挙の選挙制度概説</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71896749-17A7-492F-8112-10BAD1311246}"/>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2603440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mn-ea"/>
              <a:cs typeface="セザンヌ Ultra-Bold"/>
              <a:sym typeface="セザンヌ Ultra-Bold"/>
            </a:endParaRPr>
          </a:p>
        </p:txBody>
      </p:sp>
      <p:graphicFrame>
        <p:nvGraphicFramePr>
          <p:cNvPr id="25" name="表 24">
            <a:extLst>
              <a:ext uri="{FF2B5EF4-FFF2-40B4-BE49-F238E27FC236}">
                <a16:creationId xmlns:a16="http://schemas.microsoft.com/office/drawing/2014/main" id="{A73E3EE3-8A30-C428-824D-AD8DEAB46ECE}"/>
              </a:ext>
            </a:extLst>
          </p:cNvPr>
          <p:cNvGraphicFramePr>
            <a:graphicFrameLocks noGrp="1"/>
          </p:cNvGraphicFramePr>
          <p:nvPr>
            <p:extLst>
              <p:ext uri="{D42A27DB-BD31-4B8C-83A1-F6EECF244321}">
                <p14:modId xmlns:p14="http://schemas.microsoft.com/office/powerpoint/2010/main" val="3941713301"/>
              </p:ext>
            </p:extLst>
          </p:nvPr>
        </p:nvGraphicFramePr>
        <p:xfrm>
          <a:off x="1554125" y="1047751"/>
          <a:ext cx="15697554" cy="8572499"/>
        </p:xfrm>
        <a:graphic>
          <a:graphicData uri="http://schemas.openxmlformats.org/drawingml/2006/table">
            <a:tbl>
              <a:tblPr lastCol="1"/>
              <a:tblGrid>
                <a:gridCol w="5232518">
                  <a:extLst>
                    <a:ext uri="{9D8B030D-6E8A-4147-A177-3AD203B41FA5}">
                      <a16:colId xmlns:a16="http://schemas.microsoft.com/office/drawing/2014/main" val="986471497"/>
                    </a:ext>
                  </a:extLst>
                </a:gridCol>
                <a:gridCol w="5232518">
                  <a:extLst>
                    <a:ext uri="{9D8B030D-6E8A-4147-A177-3AD203B41FA5}">
                      <a16:colId xmlns:a16="http://schemas.microsoft.com/office/drawing/2014/main" val="158921771"/>
                    </a:ext>
                  </a:extLst>
                </a:gridCol>
                <a:gridCol w="5232518">
                  <a:extLst>
                    <a:ext uri="{9D8B030D-6E8A-4147-A177-3AD203B41FA5}">
                      <a16:colId xmlns:a16="http://schemas.microsoft.com/office/drawing/2014/main" val="2761061039"/>
                    </a:ext>
                  </a:extLst>
                </a:gridCol>
              </a:tblGrid>
              <a:tr h="550470">
                <a:tc>
                  <a:txBody>
                    <a:bodyPr/>
                    <a:lstStyle/>
                    <a:p>
                      <a:pPr>
                        <a:buNone/>
                      </a:pP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衆議院</a:t>
                      </a: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参議院</a:t>
                      </a:r>
                    </a:p>
                  </a:txBody>
                  <a:tcPr marL="127126" marR="127126" marT="63563" marB="63563" anchor="ctr">
                    <a:lnL>
                      <a:noFill/>
                    </a:lnL>
                    <a:lnR>
                      <a:noFill/>
                    </a:lnR>
                    <a:lnT>
                      <a:noFill/>
                    </a:lnT>
                    <a:lnB>
                      <a:noFill/>
                    </a:lnB>
                    <a:noFill/>
                  </a:tcPr>
                </a:tc>
                <a:extLst>
                  <a:ext uri="{0D108BD9-81ED-4DB2-BD59-A6C34878D82A}">
                    <a16:rowId xmlns:a16="http://schemas.microsoft.com/office/drawing/2014/main" val="801302407"/>
                  </a:ext>
                </a:extLst>
              </a:tr>
              <a:tr h="550470">
                <a:tc>
                  <a:txBody>
                    <a:bodyPr/>
                    <a:lstStyle/>
                    <a:p>
                      <a:pPr>
                        <a:buNone/>
                      </a:pPr>
                      <a:r>
                        <a:rPr lang="ja-JP" altLang="en-US" sz="2600" b="1" dirty="0">
                          <a:solidFill>
                            <a:schemeClr val="tx1"/>
                          </a:solidFill>
                          <a:latin typeface="+mn-ea"/>
                          <a:ea typeface="+mn-ea"/>
                        </a:rPr>
                        <a:t>定数</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465</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248</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extLst>
                  <a:ext uri="{0D108BD9-81ED-4DB2-BD59-A6C34878D82A}">
                    <a16:rowId xmlns:a16="http://schemas.microsoft.com/office/drawing/2014/main" val="1815308298"/>
                  </a:ext>
                </a:extLst>
              </a:tr>
              <a:tr h="967231">
                <a:tc>
                  <a:txBody>
                    <a:bodyPr/>
                    <a:lstStyle/>
                    <a:p>
                      <a:pPr>
                        <a:buNone/>
                      </a:pPr>
                      <a:r>
                        <a:rPr lang="ja-JP" altLang="en-US" sz="2600" b="1" dirty="0">
                          <a:solidFill>
                            <a:schemeClr val="tx1"/>
                          </a:solidFill>
                          <a:latin typeface="+mn-ea"/>
                          <a:ea typeface="+mn-ea"/>
                        </a:rPr>
                        <a:t>任期</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a:t>
                      </a:r>
                      <a:r>
                        <a:rPr lang="ja-JP" altLang="en-US" sz="2600" b="0" dirty="0">
                          <a:solidFill>
                            <a:schemeClr val="tx1"/>
                          </a:solidFill>
                          <a:latin typeface="+mn-ea"/>
                          <a:ea typeface="+mn-ea"/>
                        </a:rPr>
                        <a:t>年（ただし解散あり）</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6</a:t>
                      </a:r>
                      <a:r>
                        <a:rPr lang="ja-JP" altLang="en-US" sz="2600" b="0" dirty="0">
                          <a:solidFill>
                            <a:schemeClr val="tx1"/>
                          </a:solidFill>
                          <a:latin typeface="+mn-ea"/>
                          <a:ea typeface="+mn-ea"/>
                        </a:rPr>
                        <a:t>年（解散なし、</a:t>
                      </a:r>
                      <a:r>
                        <a:rPr lang="en-US" altLang="ja-JP" sz="2600" b="0" dirty="0">
                          <a:solidFill>
                            <a:schemeClr val="tx1"/>
                          </a:solidFill>
                          <a:latin typeface="+mn-ea"/>
                          <a:ea typeface="+mn-ea"/>
                        </a:rPr>
                        <a:t>3</a:t>
                      </a:r>
                      <a:r>
                        <a:rPr lang="ja-JP" altLang="en-US" sz="2600" b="0" dirty="0">
                          <a:solidFill>
                            <a:schemeClr val="tx1"/>
                          </a:solidFill>
                          <a:latin typeface="+mn-ea"/>
                          <a:ea typeface="+mn-ea"/>
                        </a:rPr>
                        <a:t>年ごとに半数改選）</a:t>
                      </a:r>
                      <a:br>
                        <a:rPr lang="en-US" altLang="ja-JP" sz="2600" b="0" dirty="0">
                          <a:solidFill>
                            <a:schemeClr val="tx1"/>
                          </a:solidFill>
                          <a:latin typeface="+mn-ea"/>
                          <a:ea typeface="+mn-ea"/>
                        </a:rPr>
                      </a:br>
                      <a:r>
                        <a:rPr lang="ja-JP" altLang="en-US" sz="2600" b="0" dirty="0">
                          <a:solidFill>
                            <a:schemeClr val="tx1"/>
                          </a:solidFill>
                          <a:latin typeface="+mn-ea"/>
                          <a:ea typeface="+mn-ea"/>
                        </a:rPr>
                        <a:t>→今年は</a:t>
                      </a:r>
                      <a:r>
                        <a:rPr lang="en-US" altLang="ja-JP" sz="2600" b="0" dirty="0">
                          <a:solidFill>
                            <a:schemeClr val="tx1"/>
                          </a:solidFill>
                          <a:latin typeface="+mn-ea"/>
                          <a:ea typeface="+mn-ea"/>
                        </a:rPr>
                        <a:t>124</a:t>
                      </a:r>
                      <a:r>
                        <a:rPr lang="ja-JP" altLang="en-US" sz="2600" b="0" dirty="0">
                          <a:solidFill>
                            <a:schemeClr val="tx1"/>
                          </a:solidFill>
                          <a:latin typeface="+mn-ea"/>
                          <a:ea typeface="+mn-ea"/>
                        </a:rPr>
                        <a:t>＋</a:t>
                      </a:r>
                      <a:r>
                        <a:rPr lang="en-US" altLang="ja-JP" sz="2600" b="0" dirty="0">
                          <a:solidFill>
                            <a:schemeClr val="tx1"/>
                          </a:solidFill>
                          <a:latin typeface="+mn-ea"/>
                          <a:ea typeface="+mn-ea"/>
                        </a:rPr>
                        <a:t>1(</a:t>
                      </a:r>
                      <a:r>
                        <a:rPr lang="ja-JP" altLang="en-US" sz="2600" b="0" dirty="0">
                          <a:solidFill>
                            <a:schemeClr val="tx1"/>
                          </a:solidFill>
                          <a:latin typeface="+mn-ea"/>
                          <a:ea typeface="+mn-ea"/>
                        </a:rPr>
                        <a:t>東京で欠員</a:t>
                      </a:r>
                      <a:r>
                        <a:rPr lang="en-US" altLang="ja-JP" sz="2600" b="0" dirty="0">
                          <a:solidFill>
                            <a:schemeClr val="tx1"/>
                          </a:solidFill>
                          <a:latin typeface="+mn-ea"/>
                          <a:ea typeface="+mn-ea"/>
                        </a:rPr>
                        <a:t>)=125</a:t>
                      </a: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261763987"/>
                  </a:ext>
                </a:extLst>
              </a:tr>
              <a:tr h="2056044">
                <a:tc>
                  <a:txBody>
                    <a:bodyPr/>
                    <a:lstStyle/>
                    <a:p>
                      <a:pPr>
                        <a:buNone/>
                      </a:pPr>
                      <a:r>
                        <a:rPr lang="ja-JP" altLang="en-US" sz="2600" b="1" dirty="0">
                          <a:solidFill>
                            <a:schemeClr val="tx1"/>
                          </a:solidFill>
                          <a:latin typeface="+mn-ea"/>
                          <a:ea typeface="+mn-ea"/>
                        </a:rPr>
                        <a:t>選挙方法</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小選挙区比例代表並立制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都道府県単位の選挙区制</a:t>
                      </a:r>
                      <a:endParaRPr lang="en-US" altLang="ja-JP" sz="2600" b="0" dirty="0">
                        <a:solidFill>
                          <a:schemeClr val="accent2"/>
                        </a:solidFill>
                        <a:latin typeface="+mn-ea"/>
                        <a:ea typeface="+mn-ea"/>
                      </a:endParaRPr>
                    </a:p>
                    <a:p>
                      <a:pPr>
                        <a:buNone/>
                      </a:pP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75</a:t>
                      </a:r>
                      <a:r>
                        <a:rPr lang="ja-JP" altLang="en-US" sz="2600" b="0" dirty="0">
                          <a:solidFill>
                            <a:schemeClr val="accent2"/>
                          </a:solidFill>
                          <a:latin typeface="+mn-ea"/>
                          <a:ea typeface="+mn-ea"/>
                        </a:rPr>
                        <a:t>名の改選</a:t>
                      </a:r>
                      <a:br>
                        <a:rPr lang="en-US" altLang="ja-JP" sz="2600" b="0" dirty="0">
                          <a:solidFill>
                            <a:schemeClr val="accent2"/>
                          </a:solidFill>
                          <a:latin typeface="+mn-ea"/>
                          <a:ea typeface="+mn-ea"/>
                        </a:rPr>
                      </a:br>
                      <a:r>
                        <a:rPr lang="ja-JP" altLang="en-US" sz="2600" b="0" dirty="0">
                          <a:solidFill>
                            <a:schemeClr val="accent2"/>
                          </a:solidFill>
                          <a:latin typeface="+mn-ea"/>
                          <a:ea typeface="+mn-ea"/>
                        </a:rPr>
                        <a:t>全国単位の比例代表制</a:t>
                      </a:r>
                      <a:br>
                        <a:rPr lang="en-US" altLang="ja-JP" sz="2600" b="0" dirty="0">
                          <a:solidFill>
                            <a:schemeClr val="accent2"/>
                          </a:solidFill>
                          <a:latin typeface="+mn-ea"/>
                          <a:ea typeface="+mn-ea"/>
                        </a:rPr>
                      </a:b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50</a:t>
                      </a:r>
                      <a:r>
                        <a:rPr lang="ja-JP" altLang="en-US" sz="2600" b="0" dirty="0">
                          <a:solidFill>
                            <a:schemeClr val="accent2"/>
                          </a:solidFill>
                          <a:latin typeface="+mn-ea"/>
                          <a:ea typeface="+mn-ea"/>
                        </a:rPr>
                        <a:t>名の改</a:t>
                      </a:r>
                      <a:endParaRPr lang="en-US" altLang="ja-JP"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824861959"/>
                  </a:ext>
                </a:extLst>
              </a:tr>
              <a:tr h="1383992">
                <a:tc>
                  <a:txBody>
                    <a:bodyPr/>
                    <a:lstStyle/>
                    <a:p>
                      <a:pPr>
                        <a:buNone/>
                      </a:pPr>
                      <a:r>
                        <a:rPr lang="ja-JP" altLang="en-US" sz="2600" b="1" dirty="0">
                          <a:solidFill>
                            <a:schemeClr val="tx1"/>
                          </a:solidFill>
                          <a:latin typeface="+mn-ea"/>
                          <a:ea typeface="+mn-ea"/>
                        </a:rPr>
                        <a:t>選挙区</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289</a:t>
                      </a:r>
                      <a:r>
                        <a:rPr lang="ja-JP" altLang="en-US" sz="2600" b="0" dirty="0">
                          <a:solidFill>
                            <a:schemeClr val="tx1"/>
                          </a:solidFill>
                          <a:latin typeface="+mn-ea"/>
                          <a:ea typeface="+mn-ea"/>
                        </a:rPr>
                        <a:t>の小選挙区で各区</a:t>
                      </a:r>
                      <a:r>
                        <a:rPr lang="en-US" altLang="ja-JP" sz="2600" b="0" dirty="0">
                          <a:solidFill>
                            <a:schemeClr val="tx1"/>
                          </a:solidFill>
                          <a:latin typeface="+mn-ea"/>
                          <a:ea typeface="+mn-ea"/>
                        </a:rPr>
                        <a:t>1</a:t>
                      </a:r>
                      <a:r>
                        <a:rPr lang="ja-JP" altLang="en-US" sz="2600" b="0" dirty="0">
                          <a:solidFill>
                            <a:schemeClr val="tx1"/>
                          </a:solidFill>
                          <a:latin typeface="+mn-ea"/>
                          <a:ea typeface="+mn-ea"/>
                        </a:rPr>
                        <a:t>人を選ぶ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都道府県ごとの</a:t>
                      </a:r>
                      <a:r>
                        <a:rPr lang="en-US" altLang="ja-JP" sz="2600" b="0" dirty="0">
                          <a:solidFill>
                            <a:schemeClr val="accent2"/>
                          </a:solidFill>
                          <a:latin typeface="+mn-ea"/>
                          <a:ea typeface="+mn-ea"/>
                        </a:rPr>
                        <a:t>45</a:t>
                      </a:r>
                      <a:r>
                        <a:rPr lang="ja-JP" altLang="en-US" sz="2600" b="0" dirty="0">
                          <a:solidFill>
                            <a:schemeClr val="accent2"/>
                          </a:solidFill>
                          <a:latin typeface="+mn-ea"/>
                          <a:ea typeface="+mn-ea"/>
                        </a:rPr>
                        <a:t>選挙区</a:t>
                      </a:r>
                      <a:br>
                        <a:rPr lang="en-US" altLang="ja-JP" sz="2600" b="0" dirty="0">
                          <a:solidFill>
                            <a:schemeClr val="accent2"/>
                          </a:solidFill>
                          <a:latin typeface="+mn-ea"/>
                          <a:ea typeface="+mn-ea"/>
                        </a:rPr>
                      </a:br>
                      <a:r>
                        <a:rPr lang="en-US" altLang="ja-JP" sz="2600" b="0" dirty="0">
                          <a:solidFill>
                            <a:schemeClr val="accent2"/>
                          </a:solidFill>
                          <a:latin typeface="+mn-ea"/>
                          <a:ea typeface="+mn-ea"/>
                        </a:rPr>
                        <a:t>(</a:t>
                      </a:r>
                      <a:r>
                        <a:rPr lang="ja-JP" altLang="en-US" sz="2600" b="0" dirty="0">
                          <a:solidFill>
                            <a:schemeClr val="accent2"/>
                          </a:solidFill>
                          <a:latin typeface="+mn-ea"/>
                          <a:ea typeface="+mn-ea"/>
                        </a:rPr>
                        <a:t>鳥取と島根県、高知と徳島県</a:t>
                      </a:r>
                      <a:r>
                        <a:rPr lang="en-US" altLang="ja-JP" sz="2600" b="0" dirty="0">
                          <a:solidFill>
                            <a:schemeClr val="accent2"/>
                          </a:solidFill>
                          <a:latin typeface="+mn-ea"/>
                          <a:ea typeface="+mn-ea"/>
                        </a:rPr>
                        <a:t>=</a:t>
                      </a:r>
                      <a:r>
                        <a:rPr lang="ja-JP" altLang="en-US" sz="2600" b="0" dirty="0">
                          <a:solidFill>
                            <a:schemeClr val="accent2"/>
                          </a:solidFill>
                          <a:latin typeface="+mn-ea"/>
                          <a:ea typeface="+mn-ea"/>
                        </a:rPr>
                        <a:t>合区で一選挙区</a:t>
                      </a:r>
                      <a:r>
                        <a:rPr lang="en-US" altLang="ja-JP" sz="2600" b="0" dirty="0">
                          <a:solidFill>
                            <a:schemeClr val="accent2"/>
                          </a:solidFill>
                          <a:latin typeface="+mn-ea"/>
                          <a:ea typeface="+mn-ea"/>
                        </a:rPr>
                        <a:t>)</a:t>
                      </a:r>
                      <a:endParaRPr lang="ja-JP" altLang="en-US"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922632975"/>
                  </a:ext>
                </a:extLst>
              </a:tr>
              <a:tr h="1256911">
                <a:tc>
                  <a:txBody>
                    <a:bodyPr/>
                    <a:lstStyle/>
                    <a:p>
                      <a:pPr>
                        <a:buNone/>
                      </a:pPr>
                      <a:r>
                        <a:rPr lang="ja-JP" altLang="en-US" sz="2600" b="1" dirty="0">
                          <a:solidFill>
                            <a:schemeClr val="tx1"/>
                          </a:solidFill>
                          <a:latin typeface="+mn-ea"/>
                          <a:ea typeface="+mn-ea"/>
                        </a:rPr>
                        <a:t>比例代表</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11</a:t>
                      </a:r>
                      <a:r>
                        <a:rPr lang="ja-JP" altLang="en-US" sz="2600" b="0" dirty="0">
                          <a:solidFill>
                            <a:schemeClr val="tx1"/>
                          </a:solidFill>
                          <a:latin typeface="+mn-ea"/>
                          <a:ea typeface="+mn-ea"/>
                        </a:rPr>
                        <a:t>ブロック</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「拘束名簿方式」</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a:t>
                      </a:r>
                      <a:r>
                        <a:rPr lang="ja-JP" altLang="en-US" sz="2600" b="0" dirty="0">
                          <a:solidFill>
                            <a:schemeClr val="tx1"/>
                          </a:solidFill>
                          <a:latin typeface="+mn-ea"/>
                          <a:ea typeface="+mn-ea"/>
                        </a:rPr>
                        <a:t>ブロックの</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「非拘束名簿方式」</a:t>
                      </a:r>
                    </a:p>
                  </a:txBody>
                  <a:tcPr marL="127126" marR="127126" marT="63563" marB="63563" anchor="ctr">
                    <a:lnL>
                      <a:noFill/>
                    </a:lnL>
                    <a:lnR>
                      <a:noFill/>
                    </a:lnR>
                    <a:lnT>
                      <a:noFill/>
                    </a:lnT>
                    <a:lnB>
                      <a:noFill/>
                    </a:lnB>
                    <a:noFill/>
                  </a:tcPr>
                </a:tc>
                <a:extLst>
                  <a:ext uri="{0D108BD9-81ED-4DB2-BD59-A6C34878D82A}">
                    <a16:rowId xmlns:a16="http://schemas.microsoft.com/office/drawing/2014/main" val="395382782"/>
                  </a:ext>
                </a:extLst>
              </a:tr>
              <a:tr h="1256911">
                <a:tc>
                  <a:txBody>
                    <a:bodyPr/>
                    <a:lstStyle/>
                    <a:p>
                      <a:pPr>
                        <a:buNone/>
                      </a:pPr>
                      <a:r>
                        <a:rPr lang="ja-JP" altLang="en-US" sz="2600" b="1" dirty="0">
                          <a:solidFill>
                            <a:schemeClr val="tx1"/>
                          </a:solidFill>
                          <a:latin typeface="+mn-ea"/>
                          <a:ea typeface="+mn-ea"/>
                        </a:rPr>
                        <a:t>比例の投票方法</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政党名を記入</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政党名か候補者名を記入</a:t>
                      </a:r>
                    </a:p>
                  </a:txBody>
                  <a:tcPr marL="127126" marR="127126" marT="63563" marB="63563" anchor="ctr">
                    <a:lnL>
                      <a:noFill/>
                    </a:lnL>
                    <a:lnR>
                      <a:noFill/>
                    </a:lnR>
                    <a:lnT>
                      <a:noFill/>
                    </a:lnT>
                    <a:lnB>
                      <a:noFill/>
                    </a:lnB>
                    <a:noFill/>
                  </a:tcPr>
                </a:tc>
                <a:extLst>
                  <a:ext uri="{0D108BD9-81ED-4DB2-BD59-A6C34878D82A}">
                    <a16:rowId xmlns:a16="http://schemas.microsoft.com/office/drawing/2014/main" val="778033098"/>
                  </a:ext>
                </a:extLst>
              </a:tr>
              <a:tr h="550470">
                <a:tc>
                  <a:txBody>
                    <a:bodyPr/>
                    <a:lstStyle/>
                    <a:p>
                      <a:pPr>
                        <a:buNone/>
                      </a:pPr>
                      <a:r>
                        <a:rPr lang="ja-JP" altLang="en-US" sz="2600" b="1" dirty="0">
                          <a:solidFill>
                            <a:schemeClr val="tx1"/>
                          </a:solidFill>
                          <a:latin typeface="+mn-ea"/>
                          <a:ea typeface="+mn-ea"/>
                        </a:rPr>
                        <a:t>重複立候補</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できる</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できない</a:t>
                      </a:r>
                      <a:endParaRPr lang="en-US" altLang="ja-JP"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2656289254"/>
                  </a:ext>
                </a:extLst>
              </a:tr>
            </a:tbl>
          </a:graphicData>
        </a:graphic>
      </p:graphicFrame>
      <p:sp>
        <p:nvSpPr>
          <p:cNvPr id="3" name="スライド番号プレースホルダー 2">
            <a:extLst>
              <a:ext uri="{FF2B5EF4-FFF2-40B4-BE49-F238E27FC236}">
                <a16:creationId xmlns:a16="http://schemas.microsoft.com/office/drawing/2014/main" id="{F40CF98B-6C8C-6307-1585-AAAF5C39DE34}"/>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6C3C0-7471-EEA2-37F6-0D06EA42FC6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2C17934-DF9C-A1B7-3215-1C2269062474}"/>
              </a:ext>
            </a:extLst>
          </p:cNvPr>
          <p:cNvSpPr txBox="1"/>
          <p:nvPr/>
        </p:nvSpPr>
        <p:spPr>
          <a:xfrm>
            <a:off x="1554125" y="704850"/>
            <a:ext cx="10603109" cy="443198"/>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a:extLst>
              <a:ext uri="{FF2B5EF4-FFF2-40B4-BE49-F238E27FC236}">
                <a16:creationId xmlns:a16="http://schemas.microsoft.com/office/drawing/2014/main" id="{91E32377-32EB-2A1F-F811-837E3146397A}"/>
              </a:ext>
            </a:extLst>
          </p:cNvPr>
          <p:cNvSpPr txBox="1"/>
          <p:nvPr/>
        </p:nvSpPr>
        <p:spPr>
          <a:xfrm>
            <a:off x="1554125" y="1485900"/>
            <a:ext cx="8595841" cy="3292248"/>
          </a:xfrm>
          <a:prstGeom prst="rect">
            <a:avLst/>
          </a:prstGeom>
        </p:spPr>
        <p:txBody>
          <a:bodyPr wrap="square" lIns="0" tIns="0" rIns="0" bIns="0" rtlCol="0" anchor="t">
            <a:spAutoFit/>
          </a:bodyPr>
          <a:lstStyle/>
          <a:p>
            <a:pPr>
              <a:lnSpc>
                <a:spcPct val="200000"/>
              </a:lnSpc>
            </a:pPr>
            <a:r>
              <a:rPr lang="en-US" altLang="ja-JP" sz="2800" spc="210" dirty="0">
                <a:latin typeface="+mn-ea"/>
                <a:sym typeface="セザンヌ Bold"/>
              </a:rPr>
              <a:t>※</a:t>
            </a:r>
            <a:r>
              <a:rPr lang="ja-JP" altLang="en-US" sz="2800" dirty="0"/>
              <a:t>選挙区候補者の当選確率を対象としており、</a:t>
            </a:r>
            <a:r>
              <a:rPr lang="ja-JP" altLang="en-US" sz="2800" u="sng" dirty="0"/>
              <a:t>比例代表の候補者はデータに含まれていません。</a:t>
            </a:r>
            <a:r>
              <a:rPr lang="ja-JP" altLang="en-US" sz="2800" dirty="0"/>
              <a:t>そのため、党派ごとの比例代表の当選傾向は反映されておらず、分析結果は各都道府県の選挙区での当選傾向に限定されます。</a:t>
            </a:r>
            <a:endParaRPr lang="en-US" altLang="ja-JP" sz="2800" spc="210" dirty="0">
              <a:latin typeface="+mn-ea"/>
              <a:cs typeface="セザンヌ Bold"/>
              <a:sym typeface="セザンヌ Bold"/>
            </a:endParaRPr>
          </a:p>
        </p:txBody>
      </p:sp>
      <p:sp>
        <p:nvSpPr>
          <p:cNvPr id="3" name="スライド番号プレースホルダー 2">
            <a:extLst>
              <a:ext uri="{FF2B5EF4-FFF2-40B4-BE49-F238E27FC236}">
                <a16:creationId xmlns:a16="http://schemas.microsoft.com/office/drawing/2014/main" id="{23E50262-8F56-BD81-4107-E25FB142F011}"/>
              </a:ext>
            </a:extLst>
          </p:cNvPr>
          <p:cNvSpPr>
            <a:spLocks noGrp="1"/>
          </p:cNvSpPr>
          <p:nvPr>
            <p:ph type="sldNum" sz="quarter" idx="12"/>
          </p:nvPr>
        </p:nvSpPr>
        <p:spPr/>
        <p:txBody>
          <a:bodyPr/>
          <a:lstStyle/>
          <a:p>
            <a:fld id="{B6F15528-21DE-4FAA-801E-634DDDAF4B2B}" type="slidenum">
              <a:rPr lang="en-US" smtClean="0"/>
              <a:pPr/>
              <a:t>9</a:t>
            </a:fld>
            <a:endParaRPr lang="en-US"/>
          </a:p>
        </p:txBody>
      </p:sp>
      <p:pic>
        <p:nvPicPr>
          <p:cNvPr id="7" name="図 6" descr="テキスト が含まれている画像&#10;&#10;AI 生成コンテンツは誤りを含む可能性があります。">
            <a:extLst>
              <a:ext uri="{FF2B5EF4-FFF2-40B4-BE49-F238E27FC236}">
                <a16:creationId xmlns:a16="http://schemas.microsoft.com/office/drawing/2014/main" id="{9AFD9697-8F00-7DA3-48A9-C407648D4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0" y="1485900"/>
            <a:ext cx="6430028" cy="6691943"/>
          </a:xfrm>
          <a:prstGeom prst="rect">
            <a:avLst/>
          </a:prstGeom>
        </p:spPr>
      </p:pic>
      <p:sp>
        <p:nvSpPr>
          <p:cNvPr id="12" name="テキスト ボックス 11">
            <a:extLst>
              <a:ext uri="{FF2B5EF4-FFF2-40B4-BE49-F238E27FC236}">
                <a16:creationId xmlns:a16="http://schemas.microsoft.com/office/drawing/2014/main" id="{E6C85F59-D171-43F0-73D9-65E4DEA6034E}"/>
              </a:ext>
            </a:extLst>
          </p:cNvPr>
          <p:cNvSpPr txBox="1"/>
          <p:nvPr/>
        </p:nvSpPr>
        <p:spPr>
          <a:xfrm>
            <a:off x="10972800" y="8177843"/>
            <a:ext cx="9144000" cy="369332"/>
          </a:xfrm>
          <a:prstGeom prst="rect">
            <a:avLst/>
          </a:prstGeom>
          <a:noFill/>
        </p:spPr>
        <p:txBody>
          <a:bodyPr wrap="square">
            <a:spAutoFit/>
          </a:bodyPr>
          <a:lstStyle/>
          <a:p>
            <a:r>
              <a:rPr lang="ja-JP" altLang="en-US" dirty="0"/>
              <a:t>「出典：</a:t>
            </a:r>
            <a:r>
              <a:rPr lang="en-US" altLang="ja-JP" dirty="0"/>
              <a:t>NHK『</a:t>
            </a:r>
            <a:r>
              <a:rPr lang="ja-JP" altLang="en-US" dirty="0"/>
              <a:t>参議院選挙 </a:t>
            </a:r>
            <a:r>
              <a:rPr lang="en-US" altLang="ja-JP" dirty="0"/>
              <a:t>2025』</a:t>
            </a:r>
            <a:r>
              <a:rPr lang="ja-JP" altLang="en-US" dirty="0"/>
              <a:t>より」</a:t>
            </a:r>
          </a:p>
        </p:txBody>
      </p:sp>
    </p:spTree>
    <p:extLst>
      <p:ext uri="{BB962C8B-B14F-4D97-AF65-F5344CB8AC3E}">
        <p14:creationId xmlns:p14="http://schemas.microsoft.com/office/powerpoint/2010/main" val="1172659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8118</TotalTime>
  <Words>3139</Words>
  <Application>Microsoft Office PowerPoint</Application>
  <PresentationFormat>ユーザー設定</PresentationFormat>
  <Paragraphs>365</Paragraphs>
  <Slides>43</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43</vt:i4>
      </vt:variant>
    </vt:vector>
  </HeadingPairs>
  <TitlesOfParts>
    <vt:vector size="50" baseType="lpstr">
      <vt:lpstr>セザンヌ Ultra-Bold</vt:lpstr>
      <vt:lpstr>Calibri</vt:lpstr>
      <vt:lpstr>Arial</vt:lpstr>
      <vt:lpstr>游ゴシック</vt:lpstr>
      <vt:lpstr>セザンヌ Bold</vt:lpstr>
      <vt:lpstr>Cambria Math</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白　シンプル　サービスの提案書　プレゼンテーション</dc:title>
  <cp:lastModifiedBy>1855</cp:lastModifiedBy>
  <cp:revision>603</cp:revision>
  <dcterms:created xsi:type="dcterms:W3CDTF">2006-08-16T00:00:00Z</dcterms:created>
  <dcterms:modified xsi:type="dcterms:W3CDTF">2025-09-18T03:21:20Z</dcterms:modified>
  <dc:identifier>DAGyFDWsSEg</dc:identifier>
</cp:coreProperties>
</file>

<file path=docProps/thumbnail.jpeg>
</file>